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sldIdLst>
    <p:sldId id="256" r:id="rId5"/>
    <p:sldId id="257" r:id="rId6"/>
    <p:sldId id="258" r:id="rId7"/>
    <p:sldId id="259" r:id="rId8"/>
    <p:sldId id="263" r:id="rId9"/>
    <p:sldId id="260" r:id="rId10"/>
    <p:sldId id="261" r:id="rId11"/>
    <p:sldId id="292" r:id="rId12"/>
    <p:sldId id="262" r:id="rId13"/>
    <p:sldId id="266" r:id="rId14"/>
    <p:sldId id="267" r:id="rId15"/>
    <p:sldId id="265" r:id="rId16"/>
    <p:sldId id="268" r:id="rId17"/>
    <p:sldId id="264" r:id="rId18"/>
    <p:sldId id="293" r:id="rId19"/>
    <p:sldId id="269" r:id="rId20"/>
    <p:sldId id="273" r:id="rId21"/>
    <p:sldId id="272" r:id="rId22"/>
    <p:sldId id="295" r:id="rId23"/>
    <p:sldId id="296" r:id="rId24"/>
    <p:sldId id="297" r:id="rId25"/>
    <p:sldId id="274" r:id="rId26"/>
    <p:sldId id="275" r:id="rId27"/>
    <p:sldId id="276" r:id="rId28"/>
    <p:sldId id="277" r:id="rId29"/>
    <p:sldId id="279" r:id="rId30"/>
    <p:sldId id="280" r:id="rId31"/>
    <p:sldId id="281" r:id="rId32"/>
    <p:sldId id="283" r:id="rId33"/>
    <p:sldId id="284" r:id="rId34"/>
    <p:sldId id="285" r:id="rId35"/>
    <p:sldId id="288" r:id="rId36"/>
    <p:sldId id="287" r:id="rId37"/>
    <p:sldId id="289" r:id="rId38"/>
    <p:sldId id="294" r:id="rId39"/>
    <p:sldId id="290" r:id="rId40"/>
    <p:sldId id="29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8C1903-6C8A-4325-9A9B-51B538FD49D3}">
          <p14:sldIdLst>
            <p14:sldId id="256"/>
            <p14:sldId id="257"/>
            <p14:sldId id="258"/>
            <p14:sldId id="259"/>
            <p14:sldId id="263"/>
            <p14:sldId id="260"/>
            <p14:sldId id="261"/>
          </p14:sldIdLst>
        </p14:section>
        <p14:section name="Filtering based VIO" id="{F1349C87-27C7-474E-AA30-79BF98031976}">
          <p14:sldIdLst>
            <p14:sldId id="292"/>
            <p14:sldId id="262"/>
            <p14:sldId id="266"/>
            <p14:sldId id="267"/>
            <p14:sldId id="265"/>
            <p14:sldId id="268"/>
            <p14:sldId id="264"/>
          </p14:sldIdLst>
        </p14:section>
        <p14:section name="VINS-Mono" id="{6A342AB4-94D9-4BB3-B97F-A056212898BE}">
          <p14:sldIdLst>
            <p14:sldId id="293"/>
            <p14:sldId id="269"/>
            <p14:sldId id="273"/>
          </p14:sldIdLst>
        </p14:section>
        <p14:section name="VINS: pipeline" id="{17536E64-F300-4656-8A42-CD131337CA8B}">
          <p14:sldIdLst>
            <p14:sldId id="272"/>
            <p14:sldId id="295"/>
            <p14:sldId id="296"/>
            <p14:sldId id="297"/>
            <p14:sldId id="274"/>
            <p14:sldId id="275"/>
            <p14:sldId id="276"/>
            <p14:sldId id="277"/>
            <p14:sldId id="279"/>
            <p14:sldId id="280"/>
            <p14:sldId id="281"/>
            <p14:sldId id="283"/>
            <p14:sldId id="284"/>
            <p14:sldId id="285"/>
            <p14:sldId id="288"/>
            <p14:sldId id="287"/>
            <p14:sldId id="289"/>
            <p14:sldId id="294"/>
            <p14:sldId id="290"/>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1034804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26543E-8767-4BA9-85FD-2A5A3FBA06B4}"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46304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794057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531084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4216666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32895045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341083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3900781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227353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3166426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1287098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26543E-8767-4BA9-85FD-2A5A3FBA06B4}"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3640359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26543E-8767-4BA9-85FD-2A5A3FBA06B4}" type="datetimeFigureOut">
              <a:rPr lang="en-US" smtClean="0"/>
              <a:t>6/26/2020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106151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93290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692804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E26543E-8767-4BA9-85FD-2A5A3FBA06B4}" type="datetimeFigureOut">
              <a:rPr lang="en-US" smtClean="0"/>
              <a:t>6/26/2020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227453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26543E-8767-4BA9-85FD-2A5A3FBA06B4}" type="datetimeFigureOut">
              <a:rPr lang="en-US" smtClean="0"/>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A9994-C053-4E35-BBE6-6FE5F79DB260}" type="slidenum">
              <a:rPr lang="en-US" smtClean="0"/>
              <a:t>‹#›</a:t>
            </a:fld>
            <a:endParaRPr lang="en-US"/>
          </a:p>
        </p:txBody>
      </p:sp>
    </p:spTree>
    <p:extLst>
      <p:ext uri="{BB962C8B-B14F-4D97-AF65-F5344CB8AC3E}">
        <p14:creationId xmlns:p14="http://schemas.microsoft.com/office/powerpoint/2010/main" val="7013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E26543E-8767-4BA9-85FD-2A5A3FBA06B4}" type="datetimeFigureOut">
              <a:rPr lang="en-US" smtClean="0"/>
              <a:t>6/26/2020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7DA9994-C053-4E35-BBE6-6FE5F79DB260}" type="slidenum">
              <a:rPr lang="en-US" smtClean="0"/>
              <a:t>‹#›</a:t>
            </a:fld>
            <a:endParaRPr lang="en-US"/>
          </a:p>
        </p:txBody>
      </p:sp>
    </p:spTree>
    <p:extLst>
      <p:ext uri="{BB962C8B-B14F-4D97-AF65-F5344CB8AC3E}">
        <p14:creationId xmlns:p14="http://schemas.microsoft.com/office/powerpoint/2010/main" val="1660747754"/>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F675B-A3A3-4C1A-A42C-67A6D01D7AEB}"/>
              </a:ext>
            </a:extLst>
          </p:cNvPr>
          <p:cNvSpPr>
            <a:spLocks noGrp="1"/>
          </p:cNvSpPr>
          <p:nvPr>
            <p:ph type="ctrTitle"/>
          </p:nvPr>
        </p:nvSpPr>
        <p:spPr>
          <a:xfrm>
            <a:off x="1154955" y="410166"/>
            <a:ext cx="8825658" cy="2009776"/>
          </a:xfrm>
        </p:spPr>
        <p:txBody>
          <a:bodyPr/>
          <a:lstStyle/>
          <a:p>
            <a:r>
              <a:rPr lang="en-US" dirty="0"/>
              <a:t>Literature Review</a:t>
            </a:r>
            <a:br>
              <a:rPr lang="en-US" dirty="0"/>
            </a:br>
            <a:endParaRPr lang="en-US" sz="4800" dirty="0"/>
          </a:p>
        </p:txBody>
      </p:sp>
      <p:sp>
        <p:nvSpPr>
          <p:cNvPr id="5" name="Subtitle 4">
            <a:extLst>
              <a:ext uri="{FF2B5EF4-FFF2-40B4-BE49-F238E27FC236}">
                <a16:creationId xmlns:a16="http://schemas.microsoft.com/office/drawing/2014/main" id="{E2906E3B-7BFE-4C72-904D-2EEB4BF2BF5B}"/>
              </a:ext>
            </a:extLst>
          </p:cNvPr>
          <p:cNvSpPr>
            <a:spLocks noGrp="1"/>
          </p:cNvSpPr>
          <p:nvPr>
            <p:ph type="subTitle" idx="1"/>
          </p:nvPr>
        </p:nvSpPr>
        <p:spPr>
          <a:xfrm>
            <a:off x="1154955" y="5367338"/>
            <a:ext cx="9598770" cy="1080496"/>
          </a:xfrm>
        </p:spPr>
        <p:txBody>
          <a:bodyPr>
            <a:normAutofit/>
          </a:bodyPr>
          <a:lstStyle/>
          <a:p>
            <a:r>
              <a:rPr lang="en-US" dirty="0">
                <a:solidFill>
                  <a:schemeClr val="accent6">
                    <a:lumMod val="20000"/>
                    <a:lumOff val="80000"/>
                  </a:schemeClr>
                </a:solidFill>
              </a:rPr>
              <a:t>Ritvik Pandey </a:t>
            </a:r>
          </a:p>
          <a:p>
            <a:r>
              <a:rPr lang="en-US" dirty="0">
                <a:solidFill>
                  <a:schemeClr val="accent6">
                    <a:lumMod val="20000"/>
                    <a:lumOff val="80000"/>
                  </a:schemeClr>
                </a:solidFill>
              </a:rPr>
              <a:t>Intern H402743 </a:t>
            </a:r>
          </a:p>
        </p:txBody>
      </p:sp>
      <p:sp>
        <p:nvSpPr>
          <p:cNvPr id="6" name="TextBox 5">
            <a:extLst>
              <a:ext uri="{FF2B5EF4-FFF2-40B4-BE49-F238E27FC236}">
                <a16:creationId xmlns:a16="http://schemas.microsoft.com/office/drawing/2014/main" id="{C1704639-D23B-4C57-ABB9-C7E3C64DCEDC}"/>
              </a:ext>
            </a:extLst>
          </p:cNvPr>
          <p:cNvSpPr txBox="1"/>
          <p:nvPr/>
        </p:nvSpPr>
        <p:spPr>
          <a:xfrm>
            <a:off x="1323975" y="2324100"/>
            <a:ext cx="8505825" cy="2308324"/>
          </a:xfrm>
          <a:prstGeom prst="rect">
            <a:avLst/>
          </a:prstGeom>
          <a:noFill/>
        </p:spPr>
        <p:txBody>
          <a:bodyPr wrap="square" rtlCol="0">
            <a:spAutoFit/>
          </a:bodyPr>
          <a:lstStyle/>
          <a:p>
            <a:pPr marL="285750" indent="-285750">
              <a:buFont typeface="Arial" panose="020B0604020202020204" pitchFamily="34" charset="0"/>
              <a:buChar char="•"/>
            </a:pPr>
            <a:r>
              <a:rPr lang="en-US" sz="3600" dirty="0"/>
              <a:t>VI-SLAM comparison</a:t>
            </a:r>
          </a:p>
          <a:p>
            <a:pPr marL="285750" indent="-285750">
              <a:buFont typeface="Arial" panose="020B0604020202020204" pitchFamily="34" charset="0"/>
              <a:buChar char="•"/>
            </a:pPr>
            <a:r>
              <a:rPr lang="en-US" sz="3600" dirty="0"/>
              <a:t>Detailed Study of VINS-Mono</a:t>
            </a:r>
          </a:p>
          <a:p>
            <a:pPr marL="285750" indent="-285750">
              <a:buFont typeface="Arial" panose="020B0604020202020204" pitchFamily="34" charset="0"/>
              <a:buChar char="•"/>
            </a:pPr>
            <a:r>
              <a:rPr lang="en-US" sz="3600" dirty="0"/>
              <a:t>Temporal coherence between IMU and Camera</a:t>
            </a:r>
          </a:p>
        </p:txBody>
      </p:sp>
    </p:spTree>
    <p:extLst>
      <p:ext uri="{BB962C8B-B14F-4D97-AF65-F5344CB8AC3E}">
        <p14:creationId xmlns:p14="http://schemas.microsoft.com/office/powerpoint/2010/main" val="4159778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326618" y="190500"/>
            <a:ext cx="8329607" cy="646331"/>
          </a:xfrm>
          <a:prstGeom prst="rect">
            <a:avLst/>
          </a:prstGeom>
          <a:noFill/>
        </p:spPr>
        <p:txBody>
          <a:bodyPr wrap="square" rtlCol="0">
            <a:spAutoFit/>
          </a:bodyPr>
          <a:lstStyle/>
          <a:p>
            <a:pPr algn="ctr"/>
            <a:r>
              <a:rPr lang="en-US" sz="3600" b="1" dirty="0">
                <a:solidFill>
                  <a:schemeClr val="bg1"/>
                </a:solidFill>
              </a:rPr>
              <a:t>VIO: Feature Extraction and Tracking</a:t>
            </a:r>
          </a:p>
        </p:txBody>
      </p:sp>
      <p:pic>
        <p:nvPicPr>
          <p:cNvPr id="4109" name="Picture 4" descr="GitHub - deepanshut041/feature-detection: Oriented FAST and ...">
            <a:extLst>
              <a:ext uri="{FF2B5EF4-FFF2-40B4-BE49-F238E27FC236}">
                <a16:creationId xmlns:a16="http://schemas.microsoft.com/office/drawing/2014/main" id="{DA731D32-51F1-46E2-8EA9-2EEE90D57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7" y="1418539"/>
            <a:ext cx="2981325" cy="1994777"/>
          </a:xfrm>
          <a:prstGeom prst="rect">
            <a:avLst/>
          </a:prstGeom>
          <a:noFill/>
          <a:extLst>
            <a:ext uri="{909E8E84-426E-40DD-AFC4-6F175D3DCCD1}">
              <a14:hiddenFill xmlns:a14="http://schemas.microsoft.com/office/drawing/2010/main">
                <a:solidFill>
                  <a:srgbClr val="FFFFFF"/>
                </a:solidFill>
              </a14:hiddenFill>
            </a:ext>
          </a:extLst>
        </p:spPr>
      </p:pic>
      <p:sp>
        <p:nvSpPr>
          <p:cNvPr id="4110" name="TextBox 4109">
            <a:extLst>
              <a:ext uri="{FF2B5EF4-FFF2-40B4-BE49-F238E27FC236}">
                <a16:creationId xmlns:a16="http://schemas.microsoft.com/office/drawing/2014/main" id="{F8605B16-C86D-42D8-8384-6AE1B4BD2A3D}"/>
              </a:ext>
            </a:extLst>
          </p:cNvPr>
          <p:cNvSpPr txBox="1"/>
          <p:nvPr/>
        </p:nvSpPr>
        <p:spPr>
          <a:xfrm>
            <a:off x="3114675" y="836831"/>
            <a:ext cx="2876550" cy="461665"/>
          </a:xfrm>
          <a:prstGeom prst="rect">
            <a:avLst/>
          </a:prstGeom>
          <a:noFill/>
        </p:spPr>
        <p:txBody>
          <a:bodyPr wrap="square" rtlCol="0">
            <a:spAutoFit/>
          </a:bodyPr>
          <a:lstStyle/>
          <a:p>
            <a:r>
              <a:rPr lang="en-US" sz="2400" b="1" dirty="0">
                <a:solidFill>
                  <a:schemeClr val="bg1"/>
                </a:solidFill>
              </a:rPr>
              <a:t>Feature Tracking</a:t>
            </a:r>
          </a:p>
        </p:txBody>
      </p:sp>
      <p:sp>
        <p:nvSpPr>
          <p:cNvPr id="3" name="TextBox 2">
            <a:extLst>
              <a:ext uri="{FF2B5EF4-FFF2-40B4-BE49-F238E27FC236}">
                <a16:creationId xmlns:a16="http://schemas.microsoft.com/office/drawing/2014/main" id="{86F296FC-8A4A-46B2-B3F9-98924A4389BA}"/>
              </a:ext>
            </a:extLst>
          </p:cNvPr>
          <p:cNvSpPr txBox="1"/>
          <p:nvPr/>
        </p:nvSpPr>
        <p:spPr>
          <a:xfrm>
            <a:off x="6148390" y="1381991"/>
            <a:ext cx="5529260" cy="2031325"/>
          </a:xfrm>
          <a:prstGeom prst="rect">
            <a:avLst/>
          </a:prstGeom>
          <a:noFill/>
        </p:spPr>
        <p:txBody>
          <a:bodyPr wrap="square" rtlCol="0">
            <a:spAutoFit/>
          </a:bodyPr>
          <a:lstStyle/>
          <a:p>
            <a:r>
              <a:rPr lang="en-US" dirty="0">
                <a:solidFill>
                  <a:schemeClr val="bg1"/>
                </a:solidFill>
              </a:rPr>
              <a:t>Features present in 2 images are matched based on the descriptor details. This helps to map the transformation of the image and to estimate the average up-to scale movement between those 2 frames.</a:t>
            </a:r>
          </a:p>
          <a:p>
            <a:endParaRPr lang="en-US" dirty="0">
              <a:solidFill>
                <a:schemeClr val="bg1"/>
              </a:solidFill>
            </a:endParaRPr>
          </a:p>
          <a:p>
            <a:r>
              <a:rPr lang="en-US" dirty="0">
                <a:solidFill>
                  <a:schemeClr val="bg1"/>
                </a:solidFill>
              </a:rPr>
              <a:t>Several type of feature tracking algorithms are:</a:t>
            </a:r>
          </a:p>
        </p:txBody>
      </p:sp>
      <p:cxnSp>
        <p:nvCxnSpPr>
          <p:cNvPr id="8" name="Straight Connector 7">
            <a:extLst>
              <a:ext uri="{FF2B5EF4-FFF2-40B4-BE49-F238E27FC236}">
                <a16:creationId xmlns:a16="http://schemas.microsoft.com/office/drawing/2014/main" id="{717BC6EE-A7FC-4F4B-A05B-C5DC679AFA77}"/>
              </a:ext>
            </a:extLst>
          </p:cNvPr>
          <p:cNvCxnSpPr>
            <a:cxnSpLocks/>
          </p:cNvCxnSpPr>
          <p:nvPr/>
        </p:nvCxnSpPr>
        <p:spPr>
          <a:xfrm flipV="1">
            <a:off x="3657600" y="3995024"/>
            <a:ext cx="7419975" cy="3405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F26AA2-863A-4314-B1DA-1CF2AD92A40E}"/>
              </a:ext>
            </a:extLst>
          </p:cNvPr>
          <p:cNvCxnSpPr>
            <a:cxnSpLocks/>
          </p:cNvCxnSpPr>
          <p:nvPr/>
        </p:nvCxnSpPr>
        <p:spPr>
          <a:xfrm>
            <a:off x="3676650" y="4012050"/>
            <a:ext cx="0" cy="6266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7A4FC6-554D-45F5-A842-3B522860E387}"/>
              </a:ext>
            </a:extLst>
          </p:cNvPr>
          <p:cNvCxnSpPr>
            <a:cxnSpLocks/>
          </p:cNvCxnSpPr>
          <p:nvPr/>
        </p:nvCxnSpPr>
        <p:spPr>
          <a:xfrm>
            <a:off x="5781675" y="4012050"/>
            <a:ext cx="0" cy="6266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6DB7AB-EB56-488A-AB71-CA44617C4302}"/>
              </a:ext>
            </a:extLst>
          </p:cNvPr>
          <p:cNvCxnSpPr>
            <a:cxnSpLocks/>
          </p:cNvCxnSpPr>
          <p:nvPr/>
        </p:nvCxnSpPr>
        <p:spPr>
          <a:xfrm>
            <a:off x="8286750" y="4012050"/>
            <a:ext cx="0" cy="58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81322F-83CB-485C-8B2F-31E374C58BB3}"/>
              </a:ext>
            </a:extLst>
          </p:cNvPr>
          <p:cNvCxnSpPr>
            <a:cxnSpLocks/>
          </p:cNvCxnSpPr>
          <p:nvPr/>
        </p:nvCxnSpPr>
        <p:spPr>
          <a:xfrm>
            <a:off x="11077575" y="3995024"/>
            <a:ext cx="0" cy="56745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FD14802-ACBA-4FBE-9AB4-A9EA8FF5C618}"/>
              </a:ext>
            </a:extLst>
          </p:cNvPr>
          <p:cNvSpPr txBox="1"/>
          <p:nvPr/>
        </p:nvSpPr>
        <p:spPr>
          <a:xfrm>
            <a:off x="2995618" y="4638675"/>
            <a:ext cx="1362063" cy="646331"/>
          </a:xfrm>
          <a:prstGeom prst="rect">
            <a:avLst/>
          </a:prstGeom>
          <a:noFill/>
          <a:ln>
            <a:solidFill>
              <a:schemeClr val="bg1"/>
            </a:solidFill>
          </a:ln>
        </p:spPr>
        <p:txBody>
          <a:bodyPr wrap="square" rtlCol="0">
            <a:spAutoFit/>
          </a:bodyPr>
          <a:lstStyle/>
          <a:p>
            <a:r>
              <a:rPr lang="en-US" dirty="0">
                <a:solidFill>
                  <a:schemeClr val="bg1"/>
                </a:solidFill>
              </a:rPr>
              <a:t>Descriptor matching</a:t>
            </a:r>
          </a:p>
        </p:txBody>
      </p:sp>
      <p:sp>
        <p:nvSpPr>
          <p:cNvPr id="38" name="TextBox 37">
            <a:extLst>
              <a:ext uri="{FF2B5EF4-FFF2-40B4-BE49-F238E27FC236}">
                <a16:creationId xmlns:a16="http://schemas.microsoft.com/office/drawing/2014/main" id="{659E4A43-7E1F-4181-B2B3-FEAC70017B05}"/>
              </a:ext>
            </a:extLst>
          </p:cNvPr>
          <p:cNvSpPr txBox="1"/>
          <p:nvPr/>
        </p:nvSpPr>
        <p:spPr>
          <a:xfrm>
            <a:off x="5284000" y="4644152"/>
            <a:ext cx="1146012" cy="646331"/>
          </a:xfrm>
          <a:prstGeom prst="rect">
            <a:avLst/>
          </a:prstGeom>
          <a:noFill/>
          <a:ln>
            <a:solidFill>
              <a:schemeClr val="bg1"/>
            </a:solidFill>
          </a:ln>
        </p:spPr>
        <p:txBody>
          <a:bodyPr wrap="square" rtlCol="0">
            <a:spAutoFit/>
          </a:bodyPr>
          <a:lstStyle/>
          <a:p>
            <a:r>
              <a:rPr lang="en-US" dirty="0">
                <a:solidFill>
                  <a:schemeClr val="bg1"/>
                </a:solidFill>
              </a:rPr>
              <a:t>Filtering based</a:t>
            </a:r>
          </a:p>
        </p:txBody>
      </p:sp>
      <p:sp>
        <p:nvSpPr>
          <p:cNvPr id="39" name="TextBox 38">
            <a:extLst>
              <a:ext uri="{FF2B5EF4-FFF2-40B4-BE49-F238E27FC236}">
                <a16:creationId xmlns:a16="http://schemas.microsoft.com/office/drawing/2014/main" id="{941B744B-B809-4BC4-8DE2-7473DB913FAE}"/>
              </a:ext>
            </a:extLst>
          </p:cNvPr>
          <p:cNvSpPr txBox="1"/>
          <p:nvPr/>
        </p:nvSpPr>
        <p:spPr>
          <a:xfrm>
            <a:off x="7491422" y="4597334"/>
            <a:ext cx="1590656" cy="646331"/>
          </a:xfrm>
          <a:prstGeom prst="rect">
            <a:avLst/>
          </a:prstGeom>
          <a:noFill/>
          <a:ln>
            <a:solidFill>
              <a:schemeClr val="bg1"/>
            </a:solidFill>
          </a:ln>
        </p:spPr>
        <p:txBody>
          <a:bodyPr wrap="square" rtlCol="0">
            <a:spAutoFit/>
          </a:bodyPr>
          <a:lstStyle/>
          <a:p>
            <a:r>
              <a:rPr lang="en-US" dirty="0">
                <a:solidFill>
                  <a:schemeClr val="bg1"/>
                </a:solidFill>
              </a:rPr>
              <a:t>Optical flow tracking</a:t>
            </a:r>
          </a:p>
        </p:txBody>
      </p:sp>
      <p:sp>
        <p:nvSpPr>
          <p:cNvPr id="40" name="TextBox 39">
            <a:extLst>
              <a:ext uri="{FF2B5EF4-FFF2-40B4-BE49-F238E27FC236}">
                <a16:creationId xmlns:a16="http://schemas.microsoft.com/office/drawing/2014/main" id="{3322BAB6-F4D7-4515-AEA4-158AFE5DE76A}"/>
              </a:ext>
            </a:extLst>
          </p:cNvPr>
          <p:cNvSpPr txBox="1"/>
          <p:nvPr/>
        </p:nvSpPr>
        <p:spPr>
          <a:xfrm>
            <a:off x="10332252" y="4562475"/>
            <a:ext cx="1490646" cy="646331"/>
          </a:xfrm>
          <a:prstGeom prst="rect">
            <a:avLst/>
          </a:prstGeom>
          <a:noFill/>
          <a:ln>
            <a:solidFill>
              <a:schemeClr val="bg1"/>
            </a:solidFill>
          </a:ln>
        </p:spPr>
        <p:txBody>
          <a:bodyPr wrap="square" rtlCol="0">
            <a:spAutoFit/>
          </a:bodyPr>
          <a:lstStyle/>
          <a:p>
            <a:r>
              <a:rPr lang="en-US" dirty="0">
                <a:solidFill>
                  <a:schemeClr val="bg1"/>
                </a:solidFill>
              </a:rPr>
              <a:t>Pixel processing</a:t>
            </a:r>
          </a:p>
        </p:txBody>
      </p:sp>
      <p:sp>
        <p:nvSpPr>
          <p:cNvPr id="31" name="TextBox 30">
            <a:extLst>
              <a:ext uri="{FF2B5EF4-FFF2-40B4-BE49-F238E27FC236}">
                <a16:creationId xmlns:a16="http://schemas.microsoft.com/office/drawing/2014/main" id="{6DE32989-D37F-4BE1-B2A3-B987B0188AD5}"/>
              </a:ext>
            </a:extLst>
          </p:cNvPr>
          <p:cNvSpPr txBox="1"/>
          <p:nvPr/>
        </p:nvSpPr>
        <p:spPr>
          <a:xfrm>
            <a:off x="7491422" y="5285006"/>
            <a:ext cx="2214553" cy="1384995"/>
          </a:xfrm>
          <a:prstGeom prst="rect">
            <a:avLst/>
          </a:prstGeom>
          <a:noFill/>
        </p:spPr>
        <p:txBody>
          <a:bodyPr wrap="square" rtlCol="0">
            <a:spAutoFit/>
          </a:bodyPr>
          <a:lstStyle/>
          <a:p>
            <a:r>
              <a:rPr lang="en-US" sz="1400" dirty="0">
                <a:solidFill>
                  <a:schemeClr val="bg1"/>
                </a:solidFill>
              </a:rPr>
              <a:t>Change in illumination of a region to estimate change in position</a:t>
            </a:r>
          </a:p>
          <a:p>
            <a:pPr marL="285750" indent="-285750">
              <a:buFont typeface="Arial" panose="020B0604020202020204" pitchFamily="34" charset="0"/>
              <a:buChar char="•"/>
            </a:pPr>
            <a:r>
              <a:rPr lang="en-US" sz="1400" dirty="0">
                <a:solidFill>
                  <a:schemeClr val="bg1"/>
                </a:solidFill>
              </a:rPr>
              <a:t>Difference</a:t>
            </a:r>
          </a:p>
          <a:p>
            <a:pPr marL="285750" indent="-285750">
              <a:buFont typeface="Arial" panose="020B0604020202020204" pitchFamily="34" charset="0"/>
              <a:buChar char="•"/>
            </a:pPr>
            <a:r>
              <a:rPr lang="en-US" sz="1400" dirty="0">
                <a:solidFill>
                  <a:schemeClr val="bg1"/>
                </a:solidFill>
              </a:rPr>
              <a:t>Phase based</a:t>
            </a:r>
          </a:p>
          <a:p>
            <a:pPr marL="285750" indent="-285750">
              <a:buFont typeface="Arial" panose="020B0604020202020204" pitchFamily="34" charset="0"/>
              <a:buChar char="•"/>
            </a:pPr>
            <a:r>
              <a:rPr lang="en-US" sz="1400" dirty="0">
                <a:solidFill>
                  <a:schemeClr val="bg1"/>
                </a:solidFill>
              </a:rPr>
              <a:t>Correlation</a:t>
            </a:r>
          </a:p>
        </p:txBody>
      </p:sp>
      <p:sp>
        <p:nvSpPr>
          <p:cNvPr id="43" name="TextBox 42">
            <a:extLst>
              <a:ext uri="{FF2B5EF4-FFF2-40B4-BE49-F238E27FC236}">
                <a16:creationId xmlns:a16="http://schemas.microsoft.com/office/drawing/2014/main" id="{B5665EF0-8BC6-491D-95C4-11D53C828AC3}"/>
              </a:ext>
            </a:extLst>
          </p:cNvPr>
          <p:cNvSpPr txBox="1"/>
          <p:nvPr/>
        </p:nvSpPr>
        <p:spPr>
          <a:xfrm>
            <a:off x="10403935" y="5285006"/>
            <a:ext cx="1345398" cy="523220"/>
          </a:xfrm>
          <a:prstGeom prst="rect">
            <a:avLst/>
          </a:prstGeom>
          <a:noFill/>
        </p:spPr>
        <p:txBody>
          <a:bodyPr wrap="square" rtlCol="0">
            <a:spAutoFit/>
          </a:bodyPr>
          <a:lstStyle/>
          <a:p>
            <a:r>
              <a:rPr lang="en-US" sz="1400" dirty="0">
                <a:solidFill>
                  <a:schemeClr val="bg1"/>
                </a:solidFill>
              </a:rPr>
              <a:t>Block pixel matching</a:t>
            </a:r>
          </a:p>
        </p:txBody>
      </p:sp>
      <p:sp>
        <p:nvSpPr>
          <p:cNvPr id="44" name="TextBox 43">
            <a:extLst>
              <a:ext uri="{FF2B5EF4-FFF2-40B4-BE49-F238E27FC236}">
                <a16:creationId xmlns:a16="http://schemas.microsoft.com/office/drawing/2014/main" id="{C47A6CE2-5AD9-4415-B40F-78279908E45A}"/>
              </a:ext>
            </a:extLst>
          </p:cNvPr>
          <p:cNvSpPr txBox="1"/>
          <p:nvPr/>
        </p:nvSpPr>
        <p:spPr>
          <a:xfrm>
            <a:off x="4591050" y="5323106"/>
            <a:ext cx="2466975" cy="1384995"/>
          </a:xfrm>
          <a:prstGeom prst="rect">
            <a:avLst/>
          </a:prstGeom>
          <a:noFill/>
        </p:spPr>
        <p:txBody>
          <a:bodyPr wrap="square" rtlCol="0">
            <a:spAutoFit/>
          </a:bodyPr>
          <a:lstStyle/>
          <a:p>
            <a:r>
              <a:rPr lang="en-US" sz="1400" dirty="0">
                <a:solidFill>
                  <a:schemeClr val="bg1"/>
                </a:solidFill>
              </a:rPr>
              <a:t>Targeted area in current frame matched with most similar area in next frame</a:t>
            </a:r>
          </a:p>
          <a:p>
            <a:pPr marL="285750" indent="-285750">
              <a:buFont typeface="Arial" panose="020B0604020202020204" pitchFamily="34" charset="0"/>
              <a:buChar char="•"/>
            </a:pPr>
            <a:r>
              <a:rPr lang="en-US" sz="1400" dirty="0">
                <a:solidFill>
                  <a:schemeClr val="bg1"/>
                </a:solidFill>
              </a:rPr>
              <a:t>Kalman</a:t>
            </a:r>
          </a:p>
          <a:p>
            <a:pPr marL="285750" indent="-285750">
              <a:buFont typeface="Arial" panose="020B0604020202020204" pitchFamily="34" charset="0"/>
              <a:buChar char="•"/>
            </a:pPr>
            <a:r>
              <a:rPr lang="en-US" sz="1400" dirty="0">
                <a:solidFill>
                  <a:schemeClr val="bg1"/>
                </a:solidFill>
              </a:rPr>
              <a:t>Particle based</a:t>
            </a:r>
          </a:p>
          <a:p>
            <a:pPr marL="285750" indent="-285750">
              <a:buFont typeface="Arial" panose="020B0604020202020204" pitchFamily="34" charset="0"/>
              <a:buChar char="•"/>
            </a:pPr>
            <a:r>
              <a:rPr lang="en-US" sz="1400" dirty="0">
                <a:solidFill>
                  <a:schemeClr val="bg1"/>
                </a:solidFill>
              </a:rPr>
              <a:t>Mean-shift</a:t>
            </a:r>
          </a:p>
        </p:txBody>
      </p:sp>
      <p:sp>
        <p:nvSpPr>
          <p:cNvPr id="45" name="TextBox 44">
            <a:extLst>
              <a:ext uri="{FF2B5EF4-FFF2-40B4-BE49-F238E27FC236}">
                <a16:creationId xmlns:a16="http://schemas.microsoft.com/office/drawing/2014/main" id="{64ABCB0C-B929-4DCA-9CCB-819D0B5C1931}"/>
              </a:ext>
            </a:extLst>
          </p:cNvPr>
          <p:cNvSpPr txBox="1"/>
          <p:nvPr/>
        </p:nvSpPr>
        <p:spPr>
          <a:xfrm>
            <a:off x="3070495" y="5389125"/>
            <a:ext cx="1171575" cy="523220"/>
          </a:xfrm>
          <a:prstGeom prst="rect">
            <a:avLst/>
          </a:prstGeom>
          <a:noFill/>
        </p:spPr>
        <p:txBody>
          <a:bodyPr wrap="square" rtlCol="0">
            <a:spAutoFit/>
          </a:bodyPr>
          <a:lstStyle/>
          <a:p>
            <a:r>
              <a:rPr lang="en-US" sz="1400" dirty="0">
                <a:solidFill>
                  <a:schemeClr val="bg1"/>
                </a:solidFill>
              </a:rPr>
              <a:t>Explained above</a:t>
            </a:r>
          </a:p>
        </p:txBody>
      </p:sp>
      <p:sp>
        <p:nvSpPr>
          <p:cNvPr id="32" name="TextBox 31">
            <a:extLst>
              <a:ext uri="{FF2B5EF4-FFF2-40B4-BE49-F238E27FC236}">
                <a16:creationId xmlns:a16="http://schemas.microsoft.com/office/drawing/2014/main" id="{2A7342A0-7E1B-4F1B-B8A8-ED44CDEA5EE1}"/>
              </a:ext>
            </a:extLst>
          </p:cNvPr>
          <p:cNvSpPr txBox="1"/>
          <p:nvPr/>
        </p:nvSpPr>
        <p:spPr>
          <a:xfrm>
            <a:off x="6190710" y="3426766"/>
            <a:ext cx="4953533" cy="369332"/>
          </a:xfrm>
          <a:prstGeom prst="rect">
            <a:avLst/>
          </a:prstGeom>
          <a:noFill/>
          <a:ln w="12700">
            <a:solidFill>
              <a:schemeClr val="accent1"/>
            </a:solidFill>
          </a:ln>
        </p:spPr>
        <p:txBody>
          <a:bodyPr wrap="square" rtlCol="0">
            <a:spAutoFit/>
          </a:bodyPr>
          <a:lstStyle/>
          <a:p>
            <a:r>
              <a:rPr lang="en-US" b="1" dirty="0">
                <a:solidFill>
                  <a:schemeClr val="bg1"/>
                </a:solidFill>
              </a:rPr>
              <a:t>VINS-Mono uses KLT-optical flow as tracker</a:t>
            </a:r>
          </a:p>
        </p:txBody>
      </p:sp>
    </p:spTree>
    <p:extLst>
      <p:ext uri="{BB962C8B-B14F-4D97-AF65-F5344CB8AC3E}">
        <p14:creationId xmlns:p14="http://schemas.microsoft.com/office/powerpoint/2010/main" val="3419077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081336" y="190500"/>
            <a:ext cx="8243889" cy="646331"/>
          </a:xfrm>
          <a:prstGeom prst="rect">
            <a:avLst/>
          </a:prstGeom>
          <a:noFill/>
        </p:spPr>
        <p:txBody>
          <a:bodyPr wrap="square" rtlCol="0">
            <a:spAutoFit/>
          </a:bodyPr>
          <a:lstStyle/>
          <a:p>
            <a:pPr algn="ctr"/>
            <a:r>
              <a:rPr lang="en-US" sz="3600" b="1" dirty="0">
                <a:solidFill>
                  <a:schemeClr val="bg1"/>
                </a:solidFill>
              </a:rPr>
              <a:t>VIO: Dynamic Observational model</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7" y="836831"/>
            <a:ext cx="3719514" cy="1107996"/>
          </a:xfrm>
          <a:prstGeom prst="rect">
            <a:avLst/>
          </a:prstGeom>
          <a:noFill/>
        </p:spPr>
        <p:txBody>
          <a:bodyPr wrap="square" rtlCol="0">
            <a:spAutoFit/>
          </a:bodyPr>
          <a:lstStyle/>
          <a:p>
            <a:pPr algn="ctr"/>
            <a:r>
              <a:rPr lang="en-US" sz="2200" dirty="0">
                <a:solidFill>
                  <a:schemeClr val="bg1"/>
                </a:solidFill>
              </a:rPr>
              <a:t>This serves as both control and state estimation of the filtering pipeline</a:t>
            </a:r>
          </a:p>
        </p:txBody>
      </p:sp>
      <p:sp>
        <p:nvSpPr>
          <p:cNvPr id="3" name="TextBox 2">
            <a:extLst>
              <a:ext uri="{FF2B5EF4-FFF2-40B4-BE49-F238E27FC236}">
                <a16:creationId xmlns:a16="http://schemas.microsoft.com/office/drawing/2014/main" id="{53567117-5CEF-4932-AD32-41F37175ADE4}"/>
              </a:ext>
            </a:extLst>
          </p:cNvPr>
          <p:cNvSpPr txBox="1"/>
          <p:nvPr/>
        </p:nvSpPr>
        <p:spPr>
          <a:xfrm>
            <a:off x="3069800" y="2149069"/>
            <a:ext cx="8134350" cy="369332"/>
          </a:xfrm>
          <a:prstGeom prst="rect">
            <a:avLst/>
          </a:prstGeom>
          <a:noFill/>
          <a:ln w="19050">
            <a:solidFill>
              <a:schemeClr val="accent2"/>
            </a:solidFill>
          </a:ln>
        </p:spPr>
        <p:txBody>
          <a:bodyPr wrap="square" rtlCol="0">
            <a:spAutoFit/>
          </a:bodyPr>
          <a:lstStyle/>
          <a:p>
            <a:r>
              <a:rPr lang="en-US" b="1" dirty="0">
                <a:solidFill>
                  <a:schemeClr val="bg1"/>
                </a:solidFill>
              </a:rPr>
              <a:t>Why? </a:t>
            </a:r>
            <a:r>
              <a:rPr lang="en-US" dirty="0">
                <a:solidFill>
                  <a:schemeClr val="bg1"/>
                </a:solidFill>
              </a:rPr>
              <a:t>In real world, data arrives with a lag and has error associated to it</a:t>
            </a:r>
            <a:endParaRPr lang="en-US" b="1" dirty="0">
              <a:solidFill>
                <a:schemeClr val="bg1"/>
              </a:solidFill>
            </a:endParaRPr>
          </a:p>
        </p:txBody>
      </p:sp>
      <p:pic>
        <p:nvPicPr>
          <p:cNvPr id="11" name="Picture 10">
            <a:extLst>
              <a:ext uri="{FF2B5EF4-FFF2-40B4-BE49-F238E27FC236}">
                <a16:creationId xmlns:a16="http://schemas.microsoft.com/office/drawing/2014/main" id="{1BD1E1CB-F20D-4DE2-8FB2-F33D95ADD1DF}"/>
              </a:ext>
            </a:extLst>
          </p:cNvPr>
          <p:cNvPicPr>
            <a:picLocks noChangeAspect="1"/>
          </p:cNvPicPr>
          <p:nvPr/>
        </p:nvPicPr>
        <p:blipFill>
          <a:blip r:embed="rId2"/>
          <a:stretch>
            <a:fillRect/>
          </a:stretch>
        </p:blipFill>
        <p:spPr>
          <a:xfrm>
            <a:off x="7920037" y="1209686"/>
            <a:ext cx="2642040" cy="508628"/>
          </a:xfrm>
          <a:prstGeom prst="rect">
            <a:avLst/>
          </a:prstGeom>
          <a:ln w="28575">
            <a:solidFill>
              <a:schemeClr val="bg1"/>
            </a:solidFill>
          </a:ln>
        </p:spPr>
      </p:pic>
      <p:pic>
        <p:nvPicPr>
          <p:cNvPr id="12" name="Picture 11">
            <a:extLst>
              <a:ext uri="{FF2B5EF4-FFF2-40B4-BE49-F238E27FC236}">
                <a16:creationId xmlns:a16="http://schemas.microsoft.com/office/drawing/2014/main" id="{97AB4EFA-CD0B-40B7-8420-FC53952F985C}"/>
              </a:ext>
            </a:extLst>
          </p:cNvPr>
          <p:cNvPicPr>
            <a:picLocks noChangeAspect="1"/>
          </p:cNvPicPr>
          <p:nvPr/>
        </p:nvPicPr>
        <p:blipFill>
          <a:blip r:embed="rId3"/>
          <a:stretch>
            <a:fillRect/>
          </a:stretch>
        </p:blipFill>
        <p:spPr>
          <a:xfrm>
            <a:off x="3326171" y="3036659"/>
            <a:ext cx="7621607" cy="1349377"/>
          </a:xfrm>
          <a:prstGeom prst="rect">
            <a:avLst/>
          </a:prstGeom>
        </p:spPr>
      </p:pic>
      <p:sp>
        <p:nvSpPr>
          <p:cNvPr id="13" name="TextBox 12">
            <a:extLst>
              <a:ext uri="{FF2B5EF4-FFF2-40B4-BE49-F238E27FC236}">
                <a16:creationId xmlns:a16="http://schemas.microsoft.com/office/drawing/2014/main" id="{F2598C98-774E-490D-8404-7AA3422B33F7}"/>
              </a:ext>
            </a:extLst>
          </p:cNvPr>
          <p:cNvSpPr txBox="1"/>
          <p:nvPr/>
        </p:nvSpPr>
        <p:spPr>
          <a:xfrm>
            <a:off x="3069800" y="2722643"/>
            <a:ext cx="8703100" cy="369332"/>
          </a:xfrm>
          <a:prstGeom prst="rect">
            <a:avLst/>
          </a:prstGeom>
          <a:noFill/>
        </p:spPr>
        <p:txBody>
          <a:bodyPr wrap="square" rtlCol="0">
            <a:spAutoFit/>
          </a:bodyPr>
          <a:lstStyle/>
          <a:p>
            <a:r>
              <a:rPr lang="en-US" b="1" dirty="0">
                <a:solidFill>
                  <a:schemeClr val="bg1"/>
                </a:solidFill>
              </a:rPr>
              <a:t>IMU data at any given point can be represented by a 16-dimensional vector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E1F2688-BF99-4EE0-9E16-7435D9C49DA3}"/>
                  </a:ext>
                </a:extLst>
              </p:cNvPr>
              <p:cNvSpPr txBox="1"/>
              <p:nvPr/>
            </p:nvSpPr>
            <p:spPr>
              <a:xfrm>
                <a:off x="3326171" y="4386036"/>
                <a:ext cx="7999054" cy="1477328"/>
              </a:xfrm>
              <a:prstGeom prst="rect">
                <a:avLst/>
              </a:prstGeom>
              <a:noFill/>
            </p:spPr>
            <p:txBody>
              <a:bodyPr wrap="square" rtlCol="0">
                <a:spAutoFit/>
              </a:bodyPr>
              <a:lstStyle/>
              <a:p>
                <a:r>
                  <a:rPr lang="en-US" dirty="0">
                    <a:solidFill>
                      <a:schemeClr val="bg1"/>
                    </a:solidFill>
                  </a:rPr>
                  <a:t>This data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𝑌</m:t>
                        </m:r>
                      </m:e>
                      <m:sub>
                        <m:r>
                          <a:rPr lang="en-US" b="0" i="1" smtClean="0">
                            <a:solidFill>
                              <a:schemeClr val="bg1"/>
                            </a:solidFill>
                            <a:latin typeface="Cambria Math" panose="02040503050406030204" pitchFamily="18" charset="0"/>
                          </a:rPr>
                          <m:t>𝐾</m:t>
                        </m:r>
                      </m:sub>
                    </m:sSub>
                  </m:oMath>
                </a14:m>
                <a:r>
                  <a:rPr lang="en-US" dirty="0">
                    <a:solidFill>
                      <a:schemeClr val="bg1"/>
                    </a:solidFill>
                  </a:rPr>
                  <a:t>) and the control vector u is then fed into any filtering process (f) to get estimates and variance of those estimates</a:t>
                </a:r>
              </a:p>
              <a:p>
                <a:endParaRPr lang="en-US" dirty="0">
                  <a:solidFill>
                    <a:schemeClr val="bg1"/>
                  </a:solidFill>
                </a:endParaRPr>
              </a:p>
              <a:p>
                <a:r>
                  <a:rPr lang="en-US" dirty="0">
                    <a:solidFill>
                      <a:schemeClr val="bg1"/>
                    </a:solidFill>
                  </a:rPr>
                  <a:t>Here we would consider most commonly used filtering technique for non-linear state estimation known as </a:t>
                </a:r>
                <a:r>
                  <a:rPr lang="en-US" b="1" dirty="0">
                    <a:solidFill>
                      <a:schemeClr val="bg1"/>
                    </a:solidFill>
                  </a:rPr>
                  <a:t>Extended Kalman Filtering (EKF</a:t>
                </a:r>
                <a:r>
                  <a:rPr lang="en-US" dirty="0">
                    <a:solidFill>
                      <a:schemeClr val="bg1"/>
                    </a:solidFill>
                  </a:rPr>
                  <a:t>)</a:t>
                </a:r>
              </a:p>
            </p:txBody>
          </p:sp>
        </mc:Choice>
        <mc:Fallback xmlns="">
          <p:sp>
            <p:nvSpPr>
              <p:cNvPr id="14" name="TextBox 13">
                <a:extLst>
                  <a:ext uri="{FF2B5EF4-FFF2-40B4-BE49-F238E27FC236}">
                    <a16:creationId xmlns:a16="http://schemas.microsoft.com/office/drawing/2014/main" id="{AE1F2688-BF99-4EE0-9E16-7435D9C49DA3}"/>
                  </a:ext>
                </a:extLst>
              </p:cNvPr>
              <p:cNvSpPr txBox="1">
                <a:spLocks noRot="1" noChangeAspect="1" noMove="1" noResize="1" noEditPoints="1" noAdjustHandles="1" noChangeArrowheads="1" noChangeShapeType="1" noTextEdit="1"/>
              </p:cNvSpPr>
              <p:nvPr/>
            </p:nvSpPr>
            <p:spPr>
              <a:xfrm>
                <a:off x="3326171" y="4386036"/>
                <a:ext cx="7999054" cy="1477328"/>
              </a:xfrm>
              <a:prstGeom prst="rect">
                <a:avLst/>
              </a:prstGeom>
              <a:blipFill>
                <a:blip r:embed="rId4"/>
                <a:stretch>
                  <a:fillRect l="-686"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2337916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VIO: EKF based techniques</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6" y="836831"/>
            <a:ext cx="8582025" cy="1107996"/>
          </a:xfrm>
          <a:prstGeom prst="rect">
            <a:avLst/>
          </a:prstGeom>
          <a:noFill/>
        </p:spPr>
        <p:txBody>
          <a:bodyPr wrap="square" rtlCol="0">
            <a:spAutoFit/>
          </a:bodyPr>
          <a:lstStyle/>
          <a:p>
            <a:pPr algn="ctr"/>
            <a:r>
              <a:rPr lang="en-US" sz="2200" dirty="0">
                <a:solidFill>
                  <a:schemeClr val="bg1"/>
                </a:solidFill>
              </a:rPr>
              <a:t>Extended Kalman Filter (EKF) is a non-linear Kalman filter which is used to fuse multiple sensor data and estimate state at any given time. Can also implement control system based on it</a:t>
            </a:r>
          </a:p>
        </p:txBody>
      </p:sp>
      <p:sp>
        <p:nvSpPr>
          <p:cNvPr id="3" name="TextBox 2">
            <a:extLst>
              <a:ext uri="{FF2B5EF4-FFF2-40B4-BE49-F238E27FC236}">
                <a16:creationId xmlns:a16="http://schemas.microsoft.com/office/drawing/2014/main" id="{53567117-5CEF-4932-AD32-41F37175ADE4}"/>
              </a:ext>
            </a:extLst>
          </p:cNvPr>
          <p:cNvSpPr txBox="1"/>
          <p:nvPr/>
        </p:nvSpPr>
        <p:spPr>
          <a:xfrm>
            <a:off x="3305174" y="2141161"/>
            <a:ext cx="8134350" cy="369332"/>
          </a:xfrm>
          <a:prstGeom prst="rect">
            <a:avLst/>
          </a:prstGeom>
          <a:noFill/>
          <a:ln w="19050">
            <a:solidFill>
              <a:schemeClr val="accent2"/>
            </a:solidFill>
          </a:ln>
        </p:spPr>
        <p:txBody>
          <a:bodyPr wrap="square" rtlCol="0">
            <a:spAutoFit/>
          </a:bodyPr>
          <a:lstStyle/>
          <a:p>
            <a:r>
              <a:rPr lang="en-US" b="1" dirty="0">
                <a:solidFill>
                  <a:schemeClr val="bg1"/>
                </a:solidFill>
              </a:rPr>
              <a:t>Why? </a:t>
            </a:r>
            <a:r>
              <a:rPr lang="en-US" dirty="0">
                <a:solidFill>
                  <a:schemeClr val="bg1"/>
                </a:solidFill>
              </a:rPr>
              <a:t>In real world, data arrives with a lag and has error associated to it</a:t>
            </a:r>
            <a:endParaRPr lang="en-US" b="1" dirty="0">
              <a:solidFill>
                <a:schemeClr val="bg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F3C3567-4EB9-471A-8AD4-986E46C4528D}"/>
                  </a:ext>
                </a:extLst>
              </p:cNvPr>
              <p:cNvSpPr txBox="1"/>
              <p:nvPr/>
            </p:nvSpPr>
            <p:spPr>
              <a:xfrm>
                <a:off x="3857625" y="4100803"/>
                <a:ext cx="1181100" cy="696088"/>
              </a:xfrm>
              <a:prstGeom prst="rect">
                <a:avLst/>
              </a:prstGeom>
              <a:noFill/>
              <a:ln w="19050">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AF3C3567-4EB9-471A-8AD4-986E46C4528D}"/>
                  </a:ext>
                </a:extLst>
              </p:cNvPr>
              <p:cNvSpPr txBox="1">
                <a:spLocks noRot="1" noChangeAspect="1" noMove="1" noResize="1" noEditPoints="1" noAdjustHandles="1" noChangeArrowheads="1" noChangeShapeType="1" noTextEdit="1"/>
              </p:cNvSpPr>
              <p:nvPr/>
            </p:nvSpPr>
            <p:spPr>
              <a:xfrm>
                <a:off x="3857625" y="4100803"/>
                <a:ext cx="1181100" cy="696088"/>
              </a:xfrm>
              <a:prstGeom prst="rect">
                <a:avLst/>
              </a:prstGeom>
              <a:blipFill>
                <a:blip r:embed="rId2"/>
                <a:stretch>
                  <a:fillRect b="-3419"/>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D7F006A-0EC5-4FE7-9811-2F20FEEEC281}"/>
                  </a:ext>
                </a:extLst>
              </p:cNvPr>
              <p:cNvSpPr txBox="1"/>
              <p:nvPr/>
            </p:nvSpPr>
            <p:spPr>
              <a:xfrm>
                <a:off x="8896350" y="4100803"/>
                <a:ext cx="1181100" cy="696088"/>
              </a:xfrm>
              <a:prstGeom prst="rect">
                <a:avLst/>
              </a:prstGeom>
              <a:noFill/>
              <a:ln w="19050">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𝑃</m:t>
                          </m:r>
                        </m:e>
                        <m:sub>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𝐾</m:t>
                          </m:r>
                        </m:sub>
                      </m:sSub>
                    </m:oMath>
                  </m:oMathPara>
                </a14:m>
                <a:endParaRPr lang="en-US"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𝐾</m:t>
                          </m:r>
                        </m:sub>
                      </m:sSub>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1D7F006A-0EC5-4FE7-9811-2F20FEEEC281}"/>
                  </a:ext>
                </a:extLst>
              </p:cNvPr>
              <p:cNvSpPr txBox="1">
                <a:spLocks noRot="1" noChangeAspect="1" noMove="1" noResize="1" noEditPoints="1" noAdjustHandles="1" noChangeArrowheads="1" noChangeShapeType="1" noTextEdit="1"/>
              </p:cNvSpPr>
              <p:nvPr/>
            </p:nvSpPr>
            <p:spPr>
              <a:xfrm>
                <a:off x="8896350" y="4100803"/>
                <a:ext cx="1181100" cy="696088"/>
              </a:xfrm>
              <a:prstGeom prst="rect">
                <a:avLst/>
              </a:prstGeom>
              <a:blipFill>
                <a:blip r:embed="rId3"/>
                <a:stretch>
                  <a:fillRect b="-3419"/>
                </a:stretch>
              </a:blipFill>
              <a:ln w="19050">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D538B6D-0889-4BB9-89EC-9CBA8FDE6CA8}"/>
                  </a:ext>
                </a:extLst>
              </p:cNvPr>
              <p:cNvSpPr txBox="1"/>
              <p:nvPr/>
            </p:nvSpPr>
            <p:spPr>
              <a:xfrm>
                <a:off x="3305174" y="2876908"/>
                <a:ext cx="8134350" cy="394210"/>
              </a:xfrm>
              <a:prstGeom prst="rect">
                <a:avLst/>
              </a:prstGeom>
              <a:noFill/>
            </p:spPr>
            <p:txBody>
              <a:bodyPr wrap="square"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𝑃</m:t>
                        </m:r>
                      </m:e>
                      <m:sub>
                        <m:r>
                          <a:rPr lang="en-US" i="1">
                            <a:solidFill>
                              <a:schemeClr val="bg1"/>
                            </a:solidFill>
                            <a:latin typeface="Cambria Math" panose="02040503050406030204" pitchFamily="18" charset="0"/>
                          </a:rPr>
                          <m:t>𝐾</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𝐾</m:t>
                        </m:r>
                        <m:r>
                          <a:rPr lang="en-US" i="1">
                            <a:solidFill>
                              <a:schemeClr val="bg1"/>
                            </a:solidFill>
                            <a:latin typeface="Cambria Math" panose="02040503050406030204" pitchFamily="18" charset="0"/>
                          </a:rPr>
                          <m:t>−1</m:t>
                        </m:r>
                      </m:sub>
                    </m:sSub>
                  </m:oMath>
                </a14:m>
                <a:r>
                  <a:rPr lang="en-US" dirty="0">
                    <a:solidFill>
                      <a:schemeClr val="bg1"/>
                    </a:solidFill>
                  </a:rPr>
                  <a:t>: Variance of (estimate at time k) calculated at time k-1</a:t>
                </a:r>
              </a:p>
            </p:txBody>
          </p:sp>
        </mc:Choice>
        <mc:Fallback xmlns="">
          <p:sp>
            <p:nvSpPr>
              <p:cNvPr id="21" name="TextBox 20">
                <a:extLst>
                  <a:ext uri="{FF2B5EF4-FFF2-40B4-BE49-F238E27FC236}">
                    <a16:creationId xmlns:a16="http://schemas.microsoft.com/office/drawing/2014/main" id="{CD538B6D-0889-4BB9-89EC-9CBA8FDE6CA8}"/>
                  </a:ext>
                </a:extLst>
              </p:cNvPr>
              <p:cNvSpPr txBox="1">
                <a:spLocks noRot="1" noChangeAspect="1" noMove="1" noResize="1" noEditPoints="1" noAdjustHandles="1" noChangeArrowheads="1" noChangeShapeType="1" noTextEdit="1"/>
              </p:cNvSpPr>
              <p:nvPr/>
            </p:nvSpPr>
            <p:spPr>
              <a:xfrm>
                <a:off x="3305174" y="2876908"/>
                <a:ext cx="8134350" cy="394210"/>
              </a:xfrm>
              <a:prstGeom prst="rect">
                <a:avLst/>
              </a:prstGeom>
              <a:blipFill>
                <a:blip r:embed="rId4"/>
                <a:stretch>
                  <a:fillRect t="-10769"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4767482-1630-4FC4-82FB-2A010D05D447}"/>
                  </a:ext>
                </a:extLst>
              </p:cNvPr>
              <p:cNvSpPr txBox="1"/>
              <p:nvPr/>
            </p:nvSpPr>
            <p:spPr>
              <a:xfrm>
                <a:off x="3295651" y="3217393"/>
                <a:ext cx="8367710" cy="394210"/>
              </a:xfrm>
              <a:prstGeom prst="rect">
                <a:avLst/>
              </a:prstGeom>
              <a:noFill/>
            </p:spPr>
            <p:txBody>
              <a:bodyPr wrap="square" rtlCol="0">
                <a:spAutoFit/>
              </a:bodyPr>
              <a:lstStyle/>
              <a:p>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𝐾</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𝐾</m:t>
                        </m:r>
                        <m:r>
                          <a:rPr lang="en-US" i="1">
                            <a:solidFill>
                              <a:schemeClr val="bg1"/>
                            </a:solidFill>
                            <a:latin typeface="Cambria Math" panose="02040503050406030204" pitchFamily="18" charset="0"/>
                          </a:rPr>
                          <m:t>−1</m:t>
                        </m:r>
                      </m:sub>
                    </m:sSub>
                  </m:oMath>
                </a14:m>
                <a:r>
                  <a:rPr lang="en-US" dirty="0">
                    <a:solidFill>
                      <a:schemeClr val="bg1"/>
                    </a:solidFill>
                  </a:rPr>
                  <a:t>:  estimate at time k calculated at time k-1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𝑌</m:t>
                        </m:r>
                      </m:e>
                      <m:sub>
                        <m:r>
                          <a:rPr lang="en-US" b="0" i="1" smtClean="0">
                            <a:solidFill>
                              <a:schemeClr val="bg1"/>
                            </a:solidFill>
                            <a:latin typeface="Cambria Math" panose="02040503050406030204" pitchFamily="18" charset="0"/>
                          </a:rPr>
                          <m:t>𝐾</m:t>
                        </m:r>
                      </m:sub>
                    </m:sSub>
                  </m:oMath>
                </a14:m>
                <a:r>
                  <a:rPr lang="en-US" dirty="0">
                    <a:solidFill>
                      <a:schemeClr val="bg1"/>
                    </a:solidFill>
                  </a:rPr>
                  <a:t>: Reading at time k</a:t>
                </a:r>
              </a:p>
            </p:txBody>
          </p:sp>
        </mc:Choice>
        <mc:Fallback xmlns="">
          <p:sp>
            <p:nvSpPr>
              <p:cNvPr id="28" name="TextBox 27">
                <a:extLst>
                  <a:ext uri="{FF2B5EF4-FFF2-40B4-BE49-F238E27FC236}">
                    <a16:creationId xmlns:a16="http://schemas.microsoft.com/office/drawing/2014/main" id="{94767482-1630-4FC4-82FB-2A010D05D447}"/>
                  </a:ext>
                </a:extLst>
              </p:cNvPr>
              <p:cNvSpPr txBox="1">
                <a:spLocks noRot="1" noChangeAspect="1" noMove="1" noResize="1" noEditPoints="1" noAdjustHandles="1" noChangeArrowheads="1" noChangeShapeType="1" noTextEdit="1"/>
              </p:cNvSpPr>
              <p:nvPr/>
            </p:nvSpPr>
            <p:spPr>
              <a:xfrm>
                <a:off x="3295651" y="3217393"/>
                <a:ext cx="8367710" cy="394210"/>
              </a:xfrm>
              <a:prstGeom prst="rect">
                <a:avLst/>
              </a:prstGeom>
              <a:blipFill>
                <a:blip r:embed="rId5"/>
                <a:stretch>
                  <a:fillRect t="-10938" r="-73" b="-17188"/>
                </a:stretch>
              </a:blipFill>
            </p:spPr>
            <p:txBody>
              <a:bodyPr/>
              <a:lstStyle/>
              <a:p>
                <a:r>
                  <a:rPr lang="en-US">
                    <a:noFill/>
                  </a:rPr>
                  <a:t> </a:t>
                </a:r>
              </a:p>
            </p:txBody>
          </p:sp>
        </mc:Fallback>
      </mc:AlternateContent>
      <p:pic>
        <p:nvPicPr>
          <p:cNvPr id="29" name="Picture 2">
            <a:extLst>
              <a:ext uri="{FF2B5EF4-FFF2-40B4-BE49-F238E27FC236}">
                <a16:creationId xmlns:a16="http://schemas.microsoft.com/office/drawing/2014/main" id="{7965084A-5E82-4752-927C-8CB4FAEFE8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297" t="50361" r="2719" b="17143"/>
          <a:stretch/>
        </p:blipFill>
        <p:spPr bwMode="auto">
          <a:xfrm>
            <a:off x="6403181" y="4998020"/>
            <a:ext cx="1543051" cy="120967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2A97569-61D8-4CCB-84A2-A8D0CA5A3D01}"/>
              </a:ext>
            </a:extLst>
          </p:cNvPr>
          <p:cNvSpPr txBox="1"/>
          <p:nvPr/>
        </p:nvSpPr>
        <p:spPr>
          <a:xfrm>
            <a:off x="3857625" y="4803829"/>
            <a:ext cx="1181100" cy="369332"/>
          </a:xfrm>
          <a:prstGeom prst="rect">
            <a:avLst/>
          </a:prstGeom>
          <a:noFill/>
        </p:spPr>
        <p:txBody>
          <a:bodyPr wrap="square" rtlCol="0">
            <a:spAutoFit/>
          </a:bodyPr>
          <a:lstStyle/>
          <a:p>
            <a:r>
              <a:rPr lang="en-US" dirty="0">
                <a:solidFill>
                  <a:schemeClr val="bg1"/>
                </a:solidFill>
              </a:rPr>
              <a:t>@t = k-1</a:t>
            </a:r>
          </a:p>
        </p:txBody>
      </p:sp>
      <p:sp>
        <p:nvSpPr>
          <p:cNvPr id="32" name="TextBox 31">
            <a:extLst>
              <a:ext uri="{FF2B5EF4-FFF2-40B4-BE49-F238E27FC236}">
                <a16:creationId xmlns:a16="http://schemas.microsoft.com/office/drawing/2014/main" id="{D975FF74-EBC3-4735-B6E2-DE77F7F0F7B0}"/>
              </a:ext>
            </a:extLst>
          </p:cNvPr>
          <p:cNvSpPr txBox="1"/>
          <p:nvPr/>
        </p:nvSpPr>
        <p:spPr>
          <a:xfrm>
            <a:off x="9058275" y="4813354"/>
            <a:ext cx="876300" cy="369332"/>
          </a:xfrm>
          <a:prstGeom prst="rect">
            <a:avLst/>
          </a:prstGeom>
          <a:noFill/>
        </p:spPr>
        <p:txBody>
          <a:bodyPr wrap="square" rtlCol="0">
            <a:spAutoFit/>
          </a:bodyPr>
          <a:lstStyle/>
          <a:p>
            <a:r>
              <a:rPr lang="en-US" dirty="0">
                <a:solidFill>
                  <a:schemeClr val="bg1"/>
                </a:solidFill>
              </a:rPr>
              <a:t>@t = k</a:t>
            </a:r>
          </a:p>
        </p:txBody>
      </p:sp>
      <p:sp>
        <p:nvSpPr>
          <p:cNvPr id="27" name="Flowchart: Or 26">
            <a:extLst>
              <a:ext uri="{FF2B5EF4-FFF2-40B4-BE49-F238E27FC236}">
                <a16:creationId xmlns:a16="http://schemas.microsoft.com/office/drawing/2014/main" id="{94D82242-BDF7-44A6-92EB-EF435635C64C}"/>
              </a:ext>
            </a:extLst>
          </p:cNvPr>
          <p:cNvSpPr/>
          <p:nvPr/>
        </p:nvSpPr>
        <p:spPr>
          <a:xfrm>
            <a:off x="6977063" y="4250208"/>
            <a:ext cx="395287" cy="394210"/>
          </a:xfrm>
          <a:prstGeom prst="flowChartOr">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Arrow Connector 33">
            <a:extLst>
              <a:ext uri="{FF2B5EF4-FFF2-40B4-BE49-F238E27FC236}">
                <a16:creationId xmlns:a16="http://schemas.microsoft.com/office/drawing/2014/main" id="{E9AEF73A-AF1F-4ECF-AABC-4CEA7A32F052}"/>
              </a:ext>
            </a:extLst>
          </p:cNvPr>
          <p:cNvCxnSpPr>
            <a:cxnSpLocks/>
            <a:stCxn id="10" idx="3"/>
          </p:cNvCxnSpPr>
          <p:nvPr/>
        </p:nvCxnSpPr>
        <p:spPr>
          <a:xfrm>
            <a:off x="5038725" y="4448847"/>
            <a:ext cx="19383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F306940-D2DB-406F-BD3A-55744C6D1FC7}"/>
              </a:ext>
            </a:extLst>
          </p:cNvPr>
          <p:cNvCxnSpPr>
            <a:stCxn id="27" idx="6"/>
            <a:endCxn id="26" idx="1"/>
          </p:cNvCxnSpPr>
          <p:nvPr/>
        </p:nvCxnSpPr>
        <p:spPr>
          <a:xfrm>
            <a:off x="7372350" y="4447313"/>
            <a:ext cx="1524000" cy="15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592CA1B-7C09-45D3-A495-18553AE3DBE7}"/>
              </a:ext>
            </a:extLst>
          </p:cNvPr>
          <p:cNvCxnSpPr>
            <a:cxnSpLocks/>
            <a:stCxn id="29" idx="0"/>
            <a:endCxn id="27" idx="4"/>
          </p:cNvCxnSpPr>
          <p:nvPr/>
        </p:nvCxnSpPr>
        <p:spPr>
          <a:xfrm flipV="1">
            <a:off x="7174707" y="4644418"/>
            <a:ext cx="0" cy="35360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E3B630A-425F-4C31-BC7B-105A95FC969A}"/>
              </a:ext>
            </a:extLst>
          </p:cNvPr>
          <p:cNvSpPr txBox="1"/>
          <p:nvPr/>
        </p:nvSpPr>
        <p:spPr>
          <a:xfrm>
            <a:off x="3752850" y="5524500"/>
            <a:ext cx="1638300" cy="369332"/>
          </a:xfrm>
          <a:prstGeom prst="rect">
            <a:avLst/>
          </a:prstGeom>
          <a:noFill/>
          <a:ln w="19050">
            <a:solidFill>
              <a:schemeClr val="accent1"/>
            </a:solidFill>
          </a:ln>
        </p:spPr>
        <p:txBody>
          <a:bodyPr wrap="square" rtlCol="0">
            <a:spAutoFit/>
          </a:bodyPr>
          <a:lstStyle/>
          <a:p>
            <a:r>
              <a:rPr lang="en-US" dirty="0">
                <a:solidFill>
                  <a:schemeClr val="bg1"/>
                </a:solidFill>
              </a:rPr>
              <a:t>Kalman Gain</a:t>
            </a:r>
          </a:p>
        </p:txBody>
      </p:sp>
      <p:cxnSp>
        <p:nvCxnSpPr>
          <p:cNvPr id="4103" name="Straight Arrow Connector 4102">
            <a:extLst>
              <a:ext uri="{FF2B5EF4-FFF2-40B4-BE49-F238E27FC236}">
                <a16:creationId xmlns:a16="http://schemas.microsoft.com/office/drawing/2014/main" id="{E049714A-FCA1-43EF-8EBC-EAE1C2C6CDB8}"/>
              </a:ext>
            </a:extLst>
          </p:cNvPr>
          <p:cNvCxnSpPr>
            <a:endCxn id="27" idx="3"/>
          </p:cNvCxnSpPr>
          <p:nvPr/>
        </p:nvCxnSpPr>
        <p:spPr>
          <a:xfrm flipV="1">
            <a:off x="5391150" y="4586687"/>
            <a:ext cx="1643801" cy="882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63861CAB-DF6D-4167-830A-9047326AC1C2}"/>
              </a:ext>
            </a:extLst>
          </p:cNvPr>
          <p:cNvSpPr txBox="1"/>
          <p:nvPr/>
        </p:nvSpPr>
        <p:spPr>
          <a:xfrm>
            <a:off x="6213050" y="3725057"/>
            <a:ext cx="1847850" cy="369332"/>
          </a:xfrm>
          <a:prstGeom prst="rect">
            <a:avLst/>
          </a:prstGeom>
          <a:noFill/>
          <a:ln w="19050">
            <a:solidFill>
              <a:schemeClr val="accent1"/>
            </a:solidFill>
          </a:ln>
        </p:spPr>
        <p:txBody>
          <a:bodyPr wrap="square" rtlCol="0">
            <a:spAutoFit/>
          </a:bodyPr>
          <a:lstStyle/>
          <a:p>
            <a:r>
              <a:rPr lang="en-US" b="1" dirty="0">
                <a:solidFill>
                  <a:schemeClr val="bg1"/>
                </a:solidFill>
              </a:rPr>
              <a:t>Update Phase</a:t>
            </a:r>
          </a:p>
        </p:txBody>
      </p:sp>
      <p:sp>
        <p:nvSpPr>
          <p:cNvPr id="4104" name="TextBox 4103">
            <a:extLst>
              <a:ext uri="{FF2B5EF4-FFF2-40B4-BE49-F238E27FC236}">
                <a16:creationId xmlns:a16="http://schemas.microsoft.com/office/drawing/2014/main" id="{F251E99F-D61C-4D0D-AAFA-B29844B1D2C1}"/>
              </a:ext>
            </a:extLst>
          </p:cNvPr>
          <p:cNvSpPr txBox="1"/>
          <p:nvPr/>
        </p:nvSpPr>
        <p:spPr>
          <a:xfrm>
            <a:off x="3171825" y="6207695"/>
            <a:ext cx="8491536" cy="369332"/>
          </a:xfrm>
          <a:prstGeom prst="rect">
            <a:avLst/>
          </a:prstGeom>
          <a:noFill/>
        </p:spPr>
        <p:txBody>
          <a:bodyPr wrap="square" rtlCol="0">
            <a:spAutoFit/>
          </a:bodyPr>
          <a:lstStyle/>
          <a:p>
            <a:r>
              <a:rPr lang="en-US" dirty="0">
                <a:solidFill>
                  <a:schemeClr val="bg1"/>
                </a:solidFill>
              </a:rPr>
              <a:t>Tuning gain gives us control on smoothness and responsiveness of system</a:t>
            </a:r>
          </a:p>
        </p:txBody>
      </p:sp>
    </p:spTree>
    <p:extLst>
      <p:ext uri="{BB962C8B-B14F-4D97-AF65-F5344CB8AC3E}">
        <p14:creationId xmlns:p14="http://schemas.microsoft.com/office/powerpoint/2010/main" val="252320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VIO: EKF based techniques</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6" y="836831"/>
            <a:ext cx="8582025" cy="1107996"/>
          </a:xfrm>
          <a:prstGeom prst="rect">
            <a:avLst/>
          </a:prstGeom>
          <a:noFill/>
        </p:spPr>
        <p:txBody>
          <a:bodyPr wrap="square" rtlCol="0">
            <a:spAutoFit/>
          </a:bodyPr>
          <a:lstStyle/>
          <a:p>
            <a:pPr algn="ctr"/>
            <a:r>
              <a:rPr lang="en-US" sz="2200" dirty="0">
                <a:solidFill>
                  <a:schemeClr val="bg1"/>
                </a:solidFill>
              </a:rPr>
              <a:t>Extended Kalman Filter (EKF) is a non-linear Kalman filter which is used to fuse multiple sensor data and estimate state at any given time. Can also implement control system based on it</a:t>
            </a:r>
          </a:p>
        </p:txBody>
      </p:sp>
      <p:pic>
        <p:nvPicPr>
          <p:cNvPr id="8194" name="Picture 2">
            <a:extLst>
              <a:ext uri="{FF2B5EF4-FFF2-40B4-BE49-F238E27FC236}">
                <a16:creationId xmlns:a16="http://schemas.microsoft.com/office/drawing/2014/main" id="{F67A42FF-A289-4807-A682-8F55E1B66E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087" r="24730"/>
          <a:stretch/>
        </p:blipFill>
        <p:spPr bwMode="auto">
          <a:xfrm>
            <a:off x="3171824" y="2591158"/>
            <a:ext cx="3562351" cy="330344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4446E79-2B0C-4415-B932-3223042BD4D2}"/>
              </a:ext>
            </a:extLst>
          </p:cNvPr>
          <p:cNvSpPr txBox="1"/>
          <p:nvPr/>
        </p:nvSpPr>
        <p:spPr>
          <a:xfrm>
            <a:off x="6099174" y="2016160"/>
            <a:ext cx="2054650" cy="369332"/>
          </a:xfrm>
          <a:prstGeom prst="rect">
            <a:avLst/>
          </a:prstGeom>
          <a:noFill/>
          <a:ln w="19050">
            <a:solidFill>
              <a:schemeClr val="accent1"/>
            </a:solidFill>
          </a:ln>
        </p:spPr>
        <p:txBody>
          <a:bodyPr wrap="square" rtlCol="0">
            <a:spAutoFit/>
          </a:bodyPr>
          <a:lstStyle/>
          <a:p>
            <a:r>
              <a:rPr lang="en-US" b="1" dirty="0">
                <a:solidFill>
                  <a:schemeClr val="bg1"/>
                </a:solidFill>
              </a:rPr>
              <a:t>Prediction Phase</a:t>
            </a:r>
          </a:p>
        </p:txBody>
      </p:sp>
      <p:sp>
        <p:nvSpPr>
          <p:cNvPr id="11" name="TextBox 10">
            <a:extLst>
              <a:ext uri="{FF2B5EF4-FFF2-40B4-BE49-F238E27FC236}">
                <a16:creationId xmlns:a16="http://schemas.microsoft.com/office/drawing/2014/main" id="{FA4FBE30-C32A-462D-9BF1-A25549B0D0B6}"/>
              </a:ext>
            </a:extLst>
          </p:cNvPr>
          <p:cNvSpPr txBox="1"/>
          <p:nvPr/>
        </p:nvSpPr>
        <p:spPr>
          <a:xfrm>
            <a:off x="6867525" y="2591158"/>
            <a:ext cx="4686300"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F : state transition model </a:t>
            </a:r>
            <a:br>
              <a:rPr lang="en-US" b="1" dirty="0">
                <a:solidFill>
                  <a:schemeClr val="bg1"/>
                </a:solidFill>
              </a:rPr>
            </a:br>
            <a:r>
              <a:rPr lang="en-US" b="1" dirty="0">
                <a:solidFill>
                  <a:schemeClr val="bg1"/>
                </a:solidFill>
              </a:rPr>
              <a:t>(takes input from previous state)</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H : </a:t>
            </a:r>
            <a:r>
              <a:rPr lang="en-US" b="1" dirty="0" err="1">
                <a:solidFill>
                  <a:schemeClr val="bg1"/>
                </a:solidFill>
              </a:rPr>
              <a:t>oberservation</a:t>
            </a:r>
            <a:r>
              <a:rPr lang="en-US" b="1" dirty="0">
                <a:solidFill>
                  <a:schemeClr val="bg1"/>
                </a:solidFill>
              </a:rPr>
              <a:t> model</a:t>
            </a:r>
            <a:br>
              <a:rPr lang="en-US" b="1" dirty="0">
                <a:solidFill>
                  <a:schemeClr val="bg1"/>
                </a:solidFill>
              </a:rPr>
            </a:br>
            <a:r>
              <a:rPr lang="en-US" b="1" dirty="0">
                <a:solidFill>
                  <a:schemeClr val="bg1"/>
                </a:solidFill>
              </a:rPr>
              <a:t>(takes current estimate and converts them to estimated measurements)</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Q : covariance process noise</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R : covariance observation noise</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B : Control input model</a:t>
            </a:r>
          </a:p>
        </p:txBody>
      </p:sp>
    </p:spTree>
    <p:extLst>
      <p:ext uri="{BB962C8B-B14F-4D97-AF65-F5344CB8AC3E}">
        <p14:creationId xmlns:p14="http://schemas.microsoft.com/office/powerpoint/2010/main" val="259303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VIO: EKF based techniques</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6" y="836831"/>
            <a:ext cx="8582025" cy="1107996"/>
          </a:xfrm>
          <a:prstGeom prst="rect">
            <a:avLst/>
          </a:prstGeom>
          <a:noFill/>
        </p:spPr>
        <p:txBody>
          <a:bodyPr wrap="square" rtlCol="0">
            <a:spAutoFit/>
          </a:bodyPr>
          <a:lstStyle/>
          <a:p>
            <a:pPr algn="ctr"/>
            <a:r>
              <a:rPr lang="en-US" sz="2200" dirty="0">
                <a:solidFill>
                  <a:schemeClr val="bg1"/>
                </a:solidFill>
              </a:rPr>
              <a:t>Extended Kalman Filter (EKF) is a non-linear Kalman filter which is used to fuse multiple sensor data and estimate state at any given time. Can also implement control system based on it</a:t>
            </a:r>
          </a:p>
        </p:txBody>
      </p:sp>
      <p:pic>
        <p:nvPicPr>
          <p:cNvPr id="4098" name="Picture 2">
            <a:extLst>
              <a:ext uri="{FF2B5EF4-FFF2-40B4-BE49-F238E27FC236}">
                <a16:creationId xmlns:a16="http://schemas.microsoft.com/office/drawing/2014/main" id="{A33AD7F7-9EE2-4861-8387-AFBF41984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57" y="2683491"/>
            <a:ext cx="7353182" cy="37225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E150F-B3A0-4C09-A24D-4ECE28DD6D43}"/>
              </a:ext>
            </a:extLst>
          </p:cNvPr>
          <p:cNvSpPr txBox="1"/>
          <p:nvPr/>
        </p:nvSpPr>
        <p:spPr>
          <a:xfrm>
            <a:off x="3081336" y="2129493"/>
            <a:ext cx="8405814" cy="369332"/>
          </a:xfrm>
          <a:prstGeom prst="rect">
            <a:avLst/>
          </a:prstGeom>
          <a:noFill/>
        </p:spPr>
        <p:txBody>
          <a:bodyPr wrap="square" rtlCol="0">
            <a:spAutoFit/>
          </a:bodyPr>
          <a:lstStyle/>
          <a:p>
            <a:pPr algn="ctr"/>
            <a:r>
              <a:rPr lang="en-US" b="1" dirty="0">
                <a:solidFill>
                  <a:schemeClr val="bg1"/>
                </a:solidFill>
              </a:rPr>
              <a:t>Complete process looks like this</a:t>
            </a:r>
          </a:p>
        </p:txBody>
      </p:sp>
    </p:spTree>
    <p:extLst>
      <p:ext uri="{BB962C8B-B14F-4D97-AF65-F5344CB8AC3E}">
        <p14:creationId xmlns:p14="http://schemas.microsoft.com/office/powerpoint/2010/main" val="208693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CCDA-F95C-40FF-83B9-7A394C4AD699}"/>
              </a:ext>
            </a:extLst>
          </p:cNvPr>
          <p:cNvSpPr>
            <a:spLocks noGrp="1"/>
          </p:cNvSpPr>
          <p:nvPr>
            <p:ph type="ctrTitle"/>
          </p:nvPr>
        </p:nvSpPr>
        <p:spPr/>
        <p:txBody>
          <a:bodyPr/>
          <a:lstStyle/>
          <a:p>
            <a:r>
              <a:rPr lang="en-US" dirty="0"/>
              <a:t>VINS-Mono</a:t>
            </a:r>
          </a:p>
        </p:txBody>
      </p:sp>
      <p:sp>
        <p:nvSpPr>
          <p:cNvPr id="3" name="Subtitle 2">
            <a:extLst>
              <a:ext uri="{FF2B5EF4-FFF2-40B4-BE49-F238E27FC236}">
                <a16:creationId xmlns:a16="http://schemas.microsoft.com/office/drawing/2014/main" id="{8CC83712-0A94-4F80-8B88-F99298AB0ED9}"/>
              </a:ext>
            </a:extLst>
          </p:cNvPr>
          <p:cNvSpPr>
            <a:spLocks noGrp="1"/>
          </p:cNvSpPr>
          <p:nvPr>
            <p:ph type="subTitle" idx="1"/>
          </p:nvPr>
        </p:nvSpPr>
        <p:spPr/>
        <p:txBody>
          <a:bodyPr/>
          <a:lstStyle/>
          <a:p>
            <a:r>
              <a:rPr lang="en-US" dirty="0"/>
              <a:t>Only important modules and their working</a:t>
            </a:r>
          </a:p>
        </p:txBody>
      </p:sp>
    </p:spTree>
    <p:extLst>
      <p:ext uri="{BB962C8B-B14F-4D97-AF65-F5344CB8AC3E}">
        <p14:creationId xmlns:p14="http://schemas.microsoft.com/office/powerpoint/2010/main" val="354000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24200" y="836831"/>
            <a:ext cx="8658225" cy="369332"/>
          </a:xfrm>
          <a:prstGeom prst="rect">
            <a:avLst/>
          </a:prstGeom>
          <a:noFill/>
        </p:spPr>
        <p:txBody>
          <a:bodyPr wrap="square" rtlCol="0">
            <a:spAutoFit/>
          </a:bodyPr>
          <a:lstStyle/>
          <a:p>
            <a:pPr algn="ctr"/>
            <a:r>
              <a:rPr lang="en-US" b="1" dirty="0">
                <a:solidFill>
                  <a:schemeClr val="bg1"/>
                </a:solidFill>
              </a:rPr>
              <a:t>State of the art tightly coupled non-linear optimization based SLAM </a:t>
            </a:r>
          </a:p>
        </p:txBody>
      </p:sp>
      <p:sp>
        <p:nvSpPr>
          <p:cNvPr id="3" name="TextBox 2">
            <a:extLst>
              <a:ext uri="{FF2B5EF4-FFF2-40B4-BE49-F238E27FC236}">
                <a16:creationId xmlns:a16="http://schemas.microsoft.com/office/drawing/2014/main" id="{F868B2E0-7AFF-4436-BCEC-2E989AFFE3C0}"/>
              </a:ext>
            </a:extLst>
          </p:cNvPr>
          <p:cNvSpPr txBox="1"/>
          <p:nvPr/>
        </p:nvSpPr>
        <p:spPr>
          <a:xfrm>
            <a:off x="3057525" y="3006090"/>
            <a:ext cx="87249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Tightly-coupled:</a:t>
            </a:r>
            <a:r>
              <a:rPr lang="en-US" dirty="0">
                <a:solidFill>
                  <a:schemeClr val="bg1"/>
                </a:solidFill>
              </a:rPr>
              <a:t> unlike other loosely coupled filtering algorithms, here IMU-data is not only just to assist visual-based odometry but </a:t>
            </a:r>
            <a:r>
              <a:rPr lang="en-US" b="1" dirty="0">
                <a:solidFill>
                  <a:schemeClr val="bg1"/>
                </a:solidFill>
              </a:rPr>
              <a:t>both visual features and IMU contribute equally to error optimization</a:t>
            </a:r>
            <a:r>
              <a:rPr lang="en-US" dirty="0">
                <a:solidFill>
                  <a:schemeClr val="bg1"/>
                </a:solidFill>
              </a:rPr>
              <a:t> </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Non-linear: </a:t>
            </a:r>
            <a:r>
              <a:rPr lang="en-US" dirty="0">
                <a:solidFill>
                  <a:schemeClr val="bg1"/>
                </a:solidFill>
              </a:rPr>
              <a:t>The final optimization problem is of order 2 and thus makes it a non-linear problem</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Optimization based: </a:t>
            </a:r>
            <a:r>
              <a:rPr lang="en-US" dirty="0">
                <a:solidFill>
                  <a:schemeClr val="bg1"/>
                </a:solidFill>
              </a:rPr>
              <a:t>The estimated state prediction is not done using a filtering algorithm but reiterations of previous data to </a:t>
            </a:r>
            <a:r>
              <a:rPr lang="en-US" b="1" dirty="0">
                <a:solidFill>
                  <a:schemeClr val="bg1"/>
                </a:solidFill>
              </a:rPr>
              <a:t>reach a convergence of minimum possible error</a:t>
            </a:r>
            <a:r>
              <a:rPr lang="en-US" dirty="0">
                <a:solidFill>
                  <a:schemeClr val="bg1"/>
                </a:solidFill>
              </a:rPr>
              <a:t> and hence optimizing for it.</a:t>
            </a:r>
          </a:p>
          <a:p>
            <a:br>
              <a:rPr lang="en-US" b="1" dirty="0">
                <a:solidFill>
                  <a:schemeClr val="bg1"/>
                </a:solidFill>
              </a:rPr>
            </a:br>
            <a:r>
              <a:rPr lang="en-US" dirty="0" err="1">
                <a:solidFill>
                  <a:schemeClr val="bg1"/>
                </a:solidFill>
              </a:rPr>
              <a:t>Infact</a:t>
            </a:r>
            <a:r>
              <a:rPr lang="en-US" dirty="0">
                <a:solidFill>
                  <a:schemeClr val="bg1"/>
                </a:solidFill>
              </a:rPr>
              <a:t>, it has various modules which individually optimize their own errors and thus,</a:t>
            </a:r>
            <a:r>
              <a:rPr lang="en-US" b="1" dirty="0">
                <a:solidFill>
                  <a:schemeClr val="bg1"/>
                </a:solidFill>
              </a:rPr>
              <a:t> multiple optimizations are running parallelly. </a:t>
            </a:r>
          </a:p>
        </p:txBody>
      </p:sp>
      <p:pic>
        <p:nvPicPr>
          <p:cNvPr id="11266" name="Picture 2" descr="VINS-Mono: A Robust and Versatile Monocular Visual-Inertial State ...">
            <a:extLst>
              <a:ext uri="{FF2B5EF4-FFF2-40B4-BE49-F238E27FC236}">
                <a16:creationId xmlns:a16="http://schemas.microsoft.com/office/drawing/2014/main" id="{B6A6CD11-2E1C-45B6-85A5-FE01EBD8F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838" y="1304746"/>
            <a:ext cx="3048000" cy="160276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VINS-MONO visual inertial SLAM using Optor Cam2pc - YouTube">
            <a:extLst>
              <a:ext uri="{FF2B5EF4-FFF2-40B4-BE49-F238E27FC236}">
                <a16:creationId xmlns:a16="http://schemas.microsoft.com/office/drawing/2014/main" id="{04EB46FA-5660-4EC9-A4A4-6B89272F04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44" b="10174"/>
          <a:stretch/>
        </p:blipFill>
        <p:spPr bwMode="auto">
          <a:xfrm>
            <a:off x="7604125" y="1206163"/>
            <a:ext cx="3721100" cy="1701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03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461665"/>
          </a:xfrm>
          <a:prstGeom prst="rect">
            <a:avLst/>
          </a:prstGeom>
          <a:noFill/>
        </p:spPr>
        <p:txBody>
          <a:bodyPr wrap="square" rtlCol="0">
            <a:spAutoFit/>
          </a:bodyPr>
          <a:lstStyle/>
          <a:p>
            <a:pPr algn="ctr"/>
            <a:r>
              <a:rPr lang="en-US" sz="2400" b="1" dirty="0">
                <a:solidFill>
                  <a:schemeClr val="bg1"/>
                </a:solidFill>
              </a:rPr>
              <a:t>Global v/s Local</a:t>
            </a:r>
          </a:p>
        </p:txBody>
      </p:sp>
      <p:sp>
        <p:nvSpPr>
          <p:cNvPr id="3" name="TextBox 2">
            <a:extLst>
              <a:ext uri="{FF2B5EF4-FFF2-40B4-BE49-F238E27FC236}">
                <a16:creationId xmlns:a16="http://schemas.microsoft.com/office/drawing/2014/main" id="{3AFE6A2F-070F-46A4-8204-4F57EE144824}"/>
              </a:ext>
            </a:extLst>
          </p:cNvPr>
          <p:cNvSpPr txBox="1"/>
          <p:nvPr/>
        </p:nvSpPr>
        <p:spPr>
          <a:xfrm>
            <a:off x="6248400" y="1555492"/>
            <a:ext cx="2552700" cy="369332"/>
          </a:xfrm>
          <a:prstGeom prst="rect">
            <a:avLst/>
          </a:prstGeom>
          <a:noFill/>
        </p:spPr>
        <p:txBody>
          <a:bodyPr wrap="square" rtlCol="0">
            <a:spAutoFit/>
          </a:bodyPr>
          <a:lstStyle/>
          <a:p>
            <a:pPr algn="ctr"/>
            <a:r>
              <a:rPr lang="en-US" dirty="0">
                <a:solidFill>
                  <a:schemeClr val="bg1"/>
                </a:solidFill>
              </a:rPr>
              <a:t>Two sides of the story</a:t>
            </a:r>
          </a:p>
        </p:txBody>
      </p:sp>
      <p:sp>
        <p:nvSpPr>
          <p:cNvPr id="9" name="TextBox 8">
            <a:extLst>
              <a:ext uri="{FF2B5EF4-FFF2-40B4-BE49-F238E27FC236}">
                <a16:creationId xmlns:a16="http://schemas.microsoft.com/office/drawing/2014/main" id="{E8CBADA5-F684-4FF4-AA37-4093562DD164}"/>
              </a:ext>
            </a:extLst>
          </p:cNvPr>
          <p:cNvSpPr txBox="1"/>
          <p:nvPr/>
        </p:nvSpPr>
        <p:spPr>
          <a:xfrm>
            <a:off x="3810001" y="2390775"/>
            <a:ext cx="1943100" cy="381000"/>
          </a:xfrm>
          <a:prstGeom prst="rect">
            <a:avLst/>
          </a:prstGeom>
          <a:noFill/>
          <a:ln w="19050">
            <a:solidFill>
              <a:schemeClr val="bg1"/>
            </a:solidFill>
          </a:ln>
        </p:spPr>
        <p:txBody>
          <a:bodyPr wrap="square" rtlCol="0">
            <a:spAutoFit/>
          </a:bodyPr>
          <a:lstStyle/>
          <a:p>
            <a:r>
              <a:rPr lang="en-US" dirty="0">
                <a:solidFill>
                  <a:schemeClr val="bg1"/>
                </a:solidFill>
              </a:rPr>
              <a:t>Local odometry</a:t>
            </a:r>
          </a:p>
        </p:txBody>
      </p:sp>
      <p:sp>
        <p:nvSpPr>
          <p:cNvPr id="10" name="TextBox 9">
            <a:extLst>
              <a:ext uri="{FF2B5EF4-FFF2-40B4-BE49-F238E27FC236}">
                <a16:creationId xmlns:a16="http://schemas.microsoft.com/office/drawing/2014/main" id="{B797052B-DFD9-499B-BECD-0EBB53B3490E}"/>
              </a:ext>
            </a:extLst>
          </p:cNvPr>
          <p:cNvSpPr txBox="1"/>
          <p:nvPr/>
        </p:nvSpPr>
        <p:spPr>
          <a:xfrm>
            <a:off x="9220200" y="2402443"/>
            <a:ext cx="2105025" cy="369332"/>
          </a:xfrm>
          <a:prstGeom prst="rect">
            <a:avLst/>
          </a:prstGeom>
          <a:noFill/>
          <a:ln w="19050">
            <a:solidFill>
              <a:schemeClr val="bg1"/>
            </a:solidFill>
          </a:ln>
        </p:spPr>
        <p:txBody>
          <a:bodyPr wrap="square" rtlCol="0">
            <a:spAutoFit/>
          </a:bodyPr>
          <a:lstStyle/>
          <a:p>
            <a:r>
              <a:rPr lang="en-US" dirty="0">
                <a:solidFill>
                  <a:schemeClr val="bg1"/>
                </a:solidFill>
              </a:rPr>
              <a:t>Global odometry</a:t>
            </a:r>
          </a:p>
        </p:txBody>
      </p:sp>
      <p:cxnSp>
        <p:nvCxnSpPr>
          <p:cNvPr id="16" name="Connector: Elbow 15">
            <a:extLst>
              <a:ext uri="{FF2B5EF4-FFF2-40B4-BE49-F238E27FC236}">
                <a16:creationId xmlns:a16="http://schemas.microsoft.com/office/drawing/2014/main" id="{5350FDCA-4095-4FB4-A1BA-6826E9C927EA}"/>
              </a:ext>
            </a:extLst>
          </p:cNvPr>
          <p:cNvCxnSpPr>
            <a:stCxn id="3" idx="1"/>
            <a:endCxn id="9" idx="0"/>
          </p:cNvCxnSpPr>
          <p:nvPr/>
        </p:nvCxnSpPr>
        <p:spPr>
          <a:xfrm rot="10800000" flipV="1">
            <a:off x="4781552" y="1740157"/>
            <a:ext cx="1466849" cy="650617"/>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B8FF49D-EEBB-4AD8-BC18-AB457B7710C3}"/>
              </a:ext>
            </a:extLst>
          </p:cNvPr>
          <p:cNvCxnSpPr>
            <a:stCxn id="3" idx="3"/>
            <a:endCxn id="10" idx="0"/>
          </p:cNvCxnSpPr>
          <p:nvPr/>
        </p:nvCxnSpPr>
        <p:spPr>
          <a:xfrm>
            <a:off x="8801100" y="1740158"/>
            <a:ext cx="1471613" cy="66228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93976E-7048-4C99-AB37-EEA5C2EB2F8C}"/>
              </a:ext>
            </a:extLst>
          </p:cNvPr>
          <p:cNvSpPr txBox="1"/>
          <p:nvPr/>
        </p:nvSpPr>
        <p:spPr>
          <a:xfrm>
            <a:off x="3692209" y="5380254"/>
            <a:ext cx="2178685" cy="369332"/>
          </a:xfrm>
          <a:prstGeom prst="rect">
            <a:avLst/>
          </a:prstGeom>
          <a:noFill/>
          <a:ln w="28575">
            <a:solidFill>
              <a:schemeClr val="accent1"/>
            </a:solidFill>
          </a:ln>
        </p:spPr>
        <p:txBody>
          <a:bodyPr wrap="square" rtlCol="0">
            <a:spAutoFit/>
          </a:bodyPr>
          <a:lstStyle/>
          <a:p>
            <a:r>
              <a:rPr lang="en-US" b="1" dirty="0">
                <a:solidFill>
                  <a:schemeClr val="bg1"/>
                </a:solidFill>
              </a:rPr>
              <a:t>SLIDING WINDOW</a:t>
            </a:r>
          </a:p>
        </p:txBody>
      </p:sp>
      <p:sp>
        <p:nvSpPr>
          <p:cNvPr id="23" name="TextBox 22">
            <a:extLst>
              <a:ext uri="{FF2B5EF4-FFF2-40B4-BE49-F238E27FC236}">
                <a16:creationId xmlns:a16="http://schemas.microsoft.com/office/drawing/2014/main" id="{C1B3D9CD-573D-4C6D-A1DE-1DD2A2377DA0}"/>
              </a:ext>
            </a:extLst>
          </p:cNvPr>
          <p:cNvSpPr txBox="1"/>
          <p:nvPr/>
        </p:nvSpPr>
        <p:spPr>
          <a:xfrm>
            <a:off x="9045257" y="5635196"/>
            <a:ext cx="2632393" cy="369332"/>
          </a:xfrm>
          <a:prstGeom prst="rect">
            <a:avLst/>
          </a:prstGeom>
          <a:noFill/>
          <a:ln w="28575">
            <a:solidFill>
              <a:schemeClr val="accent1"/>
            </a:solidFill>
          </a:ln>
        </p:spPr>
        <p:txBody>
          <a:bodyPr wrap="square" rtlCol="0">
            <a:spAutoFit/>
          </a:bodyPr>
          <a:lstStyle/>
          <a:p>
            <a:r>
              <a:rPr lang="en-US" b="1" dirty="0">
                <a:solidFill>
                  <a:schemeClr val="bg1"/>
                </a:solidFill>
              </a:rPr>
              <a:t>GLOBAL POSE GRAPH</a:t>
            </a:r>
          </a:p>
        </p:txBody>
      </p:sp>
      <p:pic>
        <p:nvPicPr>
          <p:cNvPr id="24" name="Picture 23">
            <a:extLst>
              <a:ext uri="{FF2B5EF4-FFF2-40B4-BE49-F238E27FC236}">
                <a16:creationId xmlns:a16="http://schemas.microsoft.com/office/drawing/2014/main" id="{1661A000-B53C-4B3E-AD35-750E12B61E69}"/>
              </a:ext>
            </a:extLst>
          </p:cNvPr>
          <p:cNvPicPr>
            <a:picLocks noChangeAspect="1"/>
          </p:cNvPicPr>
          <p:nvPr/>
        </p:nvPicPr>
        <p:blipFill>
          <a:blip r:embed="rId2"/>
          <a:stretch>
            <a:fillRect/>
          </a:stretch>
        </p:blipFill>
        <p:spPr>
          <a:xfrm rot="17826178" flipH="1">
            <a:off x="5870894" y="2947974"/>
            <a:ext cx="2574132" cy="2308325"/>
          </a:xfrm>
          <a:prstGeom prst="rect">
            <a:avLst/>
          </a:prstGeom>
        </p:spPr>
      </p:pic>
      <p:sp>
        <p:nvSpPr>
          <p:cNvPr id="19" name="TextBox 18">
            <a:extLst>
              <a:ext uri="{FF2B5EF4-FFF2-40B4-BE49-F238E27FC236}">
                <a16:creationId xmlns:a16="http://schemas.microsoft.com/office/drawing/2014/main" id="{819686A8-D357-4D47-831D-172CE38362B7}"/>
              </a:ext>
            </a:extLst>
          </p:cNvPr>
          <p:cNvSpPr txBox="1"/>
          <p:nvPr/>
        </p:nvSpPr>
        <p:spPr>
          <a:xfrm>
            <a:off x="3099594" y="2895730"/>
            <a:ext cx="33639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What is happening locally</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Optimizing for local odometry errors</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Relation with previous few frames and using intermediate IMU data</a:t>
            </a:r>
          </a:p>
        </p:txBody>
      </p:sp>
      <p:sp>
        <p:nvSpPr>
          <p:cNvPr id="21" name="TextBox 20">
            <a:extLst>
              <a:ext uri="{FF2B5EF4-FFF2-40B4-BE49-F238E27FC236}">
                <a16:creationId xmlns:a16="http://schemas.microsoft.com/office/drawing/2014/main" id="{2DDC92DB-0B91-47F9-8C2E-37D4B335F8BD}"/>
              </a:ext>
            </a:extLst>
          </p:cNvPr>
          <p:cNvSpPr txBox="1"/>
          <p:nvPr/>
        </p:nvSpPr>
        <p:spPr>
          <a:xfrm>
            <a:off x="8258175" y="2935068"/>
            <a:ext cx="3752850"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What is global picture</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Taking previously accumulated errors in account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Relation with frames acquired long time back and visiting same point again</a:t>
            </a:r>
          </a:p>
        </p:txBody>
      </p:sp>
      <p:cxnSp>
        <p:nvCxnSpPr>
          <p:cNvPr id="28" name="Straight Arrow Connector 27">
            <a:extLst>
              <a:ext uri="{FF2B5EF4-FFF2-40B4-BE49-F238E27FC236}">
                <a16:creationId xmlns:a16="http://schemas.microsoft.com/office/drawing/2014/main" id="{7FAF1913-12D1-459B-9834-ACF10193C68A}"/>
              </a:ext>
            </a:extLst>
          </p:cNvPr>
          <p:cNvCxnSpPr>
            <a:cxnSpLocks/>
            <a:stCxn id="22" idx="3"/>
          </p:cNvCxnSpPr>
          <p:nvPr/>
        </p:nvCxnSpPr>
        <p:spPr>
          <a:xfrm flipV="1">
            <a:off x="5870894" y="5068613"/>
            <a:ext cx="953865" cy="4963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87022880-2E43-47A3-9D0C-53677438D5F0}"/>
              </a:ext>
            </a:extLst>
          </p:cNvPr>
          <p:cNvCxnSpPr>
            <a:stCxn id="23" idx="1"/>
          </p:cNvCxnSpPr>
          <p:nvPr/>
        </p:nvCxnSpPr>
        <p:spPr>
          <a:xfrm rot="10800000">
            <a:off x="7886701" y="4648200"/>
            <a:ext cx="1158557" cy="1171662"/>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787DBD1-5AAC-46AA-8DEA-F2D5A315E061}"/>
              </a:ext>
            </a:extLst>
          </p:cNvPr>
          <p:cNvSpPr txBox="1"/>
          <p:nvPr/>
        </p:nvSpPr>
        <p:spPr>
          <a:xfrm>
            <a:off x="3099594" y="6076950"/>
            <a:ext cx="5396706" cy="646331"/>
          </a:xfrm>
          <a:prstGeom prst="rect">
            <a:avLst/>
          </a:prstGeom>
          <a:noFill/>
        </p:spPr>
        <p:txBody>
          <a:bodyPr wrap="square" rtlCol="0">
            <a:spAutoFit/>
          </a:bodyPr>
          <a:lstStyle/>
          <a:p>
            <a:r>
              <a:rPr lang="en-US" dirty="0">
                <a:solidFill>
                  <a:schemeClr val="bg1"/>
                </a:solidFill>
              </a:rPr>
              <a:t>As new data comes in sliding window, we push older data to priori pose graph</a:t>
            </a:r>
          </a:p>
        </p:txBody>
      </p:sp>
    </p:spTree>
    <p:extLst>
      <p:ext uri="{BB962C8B-B14F-4D97-AF65-F5344CB8AC3E}">
        <p14:creationId xmlns:p14="http://schemas.microsoft.com/office/powerpoint/2010/main" val="2183648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8979"/>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90805"/>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9525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043237" y="816412"/>
            <a:ext cx="8658225" cy="461665"/>
          </a:xfrm>
          <a:prstGeom prst="rect">
            <a:avLst/>
          </a:prstGeom>
          <a:noFill/>
        </p:spPr>
        <p:txBody>
          <a:bodyPr wrap="square" rtlCol="0">
            <a:spAutoFit/>
          </a:bodyPr>
          <a:lstStyle/>
          <a:p>
            <a:pPr algn="ctr"/>
            <a:r>
              <a:rPr lang="en-US" sz="2400" b="1" dirty="0">
                <a:solidFill>
                  <a:schemeClr val="bg1"/>
                </a:solidFill>
              </a:rPr>
              <a:t>Various modules in VINS</a:t>
            </a:r>
          </a:p>
        </p:txBody>
      </p:sp>
      <p:sp>
        <p:nvSpPr>
          <p:cNvPr id="3" name="TextBox 2">
            <a:extLst>
              <a:ext uri="{FF2B5EF4-FFF2-40B4-BE49-F238E27FC236}">
                <a16:creationId xmlns:a16="http://schemas.microsoft.com/office/drawing/2014/main" id="{C90F2C9D-33B3-415B-BB9C-882AF1BE227F}"/>
              </a:ext>
            </a:extLst>
          </p:cNvPr>
          <p:cNvSpPr txBox="1"/>
          <p:nvPr/>
        </p:nvSpPr>
        <p:spPr>
          <a:xfrm>
            <a:off x="6502400" y="1643481"/>
            <a:ext cx="1828800" cy="369332"/>
          </a:xfrm>
          <a:prstGeom prst="rect">
            <a:avLst/>
          </a:prstGeom>
          <a:noFill/>
          <a:ln w="28575">
            <a:solidFill>
              <a:schemeClr val="accent1"/>
            </a:solidFill>
          </a:ln>
        </p:spPr>
        <p:txBody>
          <a:bodyPr wrap="square" rtlCol="0">
            <a:spAutoFit/>
          </a:bodyPr>
          <a:lstStyle/>
          <a:p>
            <a:r>
              <a:rPr lang="en-US" b="1" dirty="0">
                <a:solidFill>
                  <a:schemeClr val="bg1"/>
                </a:solidFill>
              </a:rPr>
              <a:t>Pre-Processing</a:t>
            </a:r>
          </a:p>
        </p:txBody>
      </p:sp>
      <p:sp>
        <p:nvSpPr>
          <p:cNvPr id="7" name="TextBox 6">
            <a:extLst>
              <a:ext uri="{FF2B5EF4-FFF2-40B4-BE49-F238E27FC236}">
                <a16:creationId xmlns:a16="http://schemas.microsoft.com/office/drawing/2014/main" id="{852FF07E-8398-49D3-8F55-786547F2D60E}"/>
              </a:ext>
            </a:extLst>
          </p:cNvPr>
          <p:cNvSpPr txBox="1"/>
          <p:nvPr/>
        </p:nvSpPr>
        <p:spPr>
          <a:xfrm>
            <a:off x="3203575" y="1458815"/>
            <a:ext cx="1200150" cy="369332"/>
          </a:xfrm>
          <a:prstGeom prst="rect">
            <a:avLst/>
          </a:prstGeom>
          <a:noFill/>
        </p:spPr>
        <p:txBody>
          <a:bodyPr wrap="square" rtlCol="0">
            <a:spAutoFit/>
          </a:bodyPr>
          <a:lstStyle/>
          <a:p>
            <a:r>
              <a:rPr lang="en-US" dirty="0">
                <a:solidFill>
                  <a:schemeClr val="bg1"/>
                </a:solidFill>
              </a:rPr>
              <a:t>Camera</a:t>
            </a:r>
          </a:p>
        </p:txBody>
      </p:sp>
      <p:sp>
        <p:nvSpPr>
          <p:cNvPr id="8" name="TextBox 7">
            <a:extLst>
              <a:ext uri="{FF2B5EF4-FFF2-40B4-BE49-F238E27FC236}">
                <a16:creationId xmlns:a16="http://schemas.microsoft.com/office/drawing/2014/main" id="{76040813-0548-438D-BA26-E012C89F0A0B}"/>
              </a:ext>
            </a:extLst>
          </p:cNvPr>
          <p:cNvSpPr txBox="1"/>
          <p:nvPr/>
        </p:nvSpPr>
        <p:spPr>
          <a:xfrm>
            <a:off x="3136900" y="1912145"/>
            <a:ext cx="1333500" cy="369332"/>
          </a:xfrm>
          <a:prstGeom prst="rect">
            <a:avLst/>
          </a:prstGeom>
          <a:noFill/>
        </p:spPr>
        <p:txBody>
          <a:bodyPr wrap="square" rtlCol="0">
            <a:spAutoFit/>
          </a:bodyPr>
          <a:lstStyle/>
          <a:p>
            <a:r>
              <a:rPr lang="en-US" dirty="0">
                <a:solidFill>
                  <a:schemeClr val="bg1"/>
                </a:solidFill>
              </a:rPr>
              <a:t>IMU data</a:t>
            </a:r>
          </a:p>
        </p:txBody>
      </p:sp>
      <p:cxnSp>
        <p:nvCxnSpPr>
          <p:cNvPr id="10" name="Straight Arrow Connector 9">
            <a:extLst>
              <a:ext uri="{FF2B5EF4-FFF2-40B4-BE49-F238E27FC236}">
                <a16:creationId xmlns:a16="http://schemas.microsoft.com/office/drawing/2014/main" id="{ED515F68-B771-4352-A70D-A70E4CA86EDD}"/>
              </a:ext>
            </a:extLst>
          </p:cNvPr>
          <p:cNvCxnSpPr>
            <a:cxnSpLocks/>
            <a:stCxn id="7" idx="3"/>
            <a:endCxn id="3" idx="1"/>
          </p:cNvCxnSpPr>
          <p:nvPr/>
        </p:nvCxnSpPr>
        <p:spPr>
          <a:xfrm>
            <a:off x="4403725" y="1643481"/>
            <a:ext cx="2098675" cy="1846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B20E46-022E-4F98-B017-BA1BEB441670}"/>
              </a:ext>
            </a:extLst>
          </p:cNvPr>
          <p:cNvCxnSpPr>
            <a:stCxn id="8" idx="3"/>
            <a:endCxn id="3" idx="1"/>
          </p:cNvCxnSpPr>
          <p:nvPr/>
        </p:nvCxnSpPr>
        <p:spPr>
          <a:xfrm flipV="1">
            <a:off x="4470400" y="1828147"/>
            <a:ext cx="2032000" cy="2686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F1F680-EA82-4035-9F74-621B04DE9AB7}"/>
              </a:ext>
            </a:extLst>
          </p:cNvPr>
          <p:cNvCxnSpPr>
            <a:cxnSpLocks/>
            <a:stCxn id="3" idx="3"/>
            <a:endCxn id="18" idx="1"/>
          </p:cNvCxnSpPr>
          <p:nvPr/>
        </p:nvCxnSpPr>
        <p:spPr>
          <a:xfrm flipV="1">
            <a:off x="8331200" y="1803142"/>
            <a:ext cx="1422400" cy="250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08DC61-2975-40AD-9278-CD88E3CC2616}"/>
              </a:ext>
            </a:extLst>
          </p:cNvPr>
          <p:cNvSpPr txBox="1"/>
          <p:nvPr/>
        </p:nvSpPr>
        <p:spPr>
          <a:xfrm>
            <a:off x="9753600" y="1341477"/>
            <a:ext cx="1476375" cy="923330"/>
          </a:xfrm>
          <a:prstGeom prst="rect">
            <a:avLst/>
          </a:prstGeom>
          <a:noFill/>
          <a:ln>
            <a:solidFill>
              <a:schemeClr val="bg1"/>
            </a:solidFill>
          </a:ln>
        </p:spPr>
        <p:txBody>
          <a:bodyPr wrap="square" rtlCol="0">
            <a:spAutoFit/>
          </a:bodyPr>
          <a:lstStyle/>
          <a:p>
            <a:pPr algn="ctr"/>
            <a:r>
              <a:rPr lang="en-US" dirty="0">
                <a:solidFill>
                  <a:schemeClr val="bg1"/>
                </a:solidFill>
              </a:rPr>
              <a:t>Initialization </a:t>
            </a:r>
          </a:p>
          <a:p>
            <a:pPr algn="ctr"/>
            <a:r>
              <a:rPr lang="en-US" dirty="0">
                <a:solidFill>
                  <a:schemeClr val="bg1"/>
                </a:solidFill>
              </a:rPr>
              <a:t>or </a:t>
            </a:r>
          </a:p>
          <a:p>
            <a:pPr algn="ctr"/>
            <a:r>
              <a:rPr lang="en-US" dirty="0">
                <a:solidFill>
                  <a:schemeClr val="bg1"/>
                </a:solidFill>
              </a:rPr>
              <a:t>Core-VIO</a:t>
            </a:r>
          </a:p>
        </p:txBody>
      </p:sp>
      <p:sp>
        <p:nvSpPr>
          <p:cNvPr id="27" name="TextBox 26">
            <a:extLst>
              <a:ext uri="{FF2B5EF4-FFF2-40B4-BE49-F238E27FC236}">
                <a16:creationId xmlns:a16="http://schemas.microsoft.com/office/drawing/2014/main" id="{A32C2D92-1B9E-40F1-B7BF-EF6FABECD38F}"/>
              </a:ext>
            </a:extLst>
          </p:cNvPr>
          <p:cNvSpPr txBox="1"/>
          <p:nvPr/>
        </p:nvSpPr>
        <p:spPr>
          <a:xfrm>
            <a:off x="3379788" y="2935404"/>
            <a:ext cx="1171575" cy="646331"/>
          </a:xfrm>
          <a:prstGeom prst="rect">
            <a:avLst/>
          </a:prstGeom>
          <a:noFill/>
        </p:spPr>
        <p:txBody>
          <a:bodyPr wrap="square" rtlCol="0">
            <a:spAutoFit/>
          </a:bodyPr>
          <a:lstStyle/>
          <a:p>
            <a:r>
              <a:rPr lang="en-US" dirty="0">
                <a:solidFill>
                  <a:schemeClr val="bg1"/>
                </a:solidFill>
              </a:rPr>
              <a:t>No initial estimate</a:t>
            </a:r>
          </a:p>
        </p:txBody>
      </p:sp>
      <p:sp>
        <p:nvSpPr>
          <p:cNvPr id="31" name="TextBox 30">
            <a:extLst>
              <a:ext uri="{FF2B5EF4-FFF2-40B4-BE49-F238E27FC236}">
                <a16:creationId xmlns:a16="http://schemas.microsoft.com/office/drawing/2014/main" id="{8205ED7F-906F-43BA-A516-FDABFE2FA6DF}"/>
              </a:ext>
            </a:extLst>
          </p:cNvPr>
          <p:cNvSpPr txBox="1"/>
          <p:nvPr/>
        </p:nvSpPr>
        <p:spPr>
          <a:xfrm>
            <a:off x="6403975" y="2860715"/>
            <a:ext cx="2228849" cy="646331"/>
          </a:xfrm>
          <a:prstGeom prst="rect">
            <a:avLst/>
          </a:prstGeom>
          <a:noFill/>
          <a:ln w="28575">
            <a:solidFill>
              <a:schemeClr val="accent1"/>
            </a:solidFill>
          </a:ln>
        </p:spPr>
        <p:txBody>
          <a:bodyPr wrap="square" rtlCol="0">
            <a:spAutoFit/>
          </a:bodyPr>
          <a:lstStyle/>
          <a:p>
            <a:r>
              <a:rPr lang="en-US" b="1" dirty="0">
                <a:solidFill>
                  <a:schemeClr val="bg1"/>
                </a:solidFill>
              </a:rPr>
              <a:t>Initialization</a:t>
            </a:r>
          </a:p>
          <a:p>
            <a:r>
              <a:rPr lang="en-US" b="1" dirty="0">
                <a:solidFill>
                  <a:schemeClr val="bg1"/>
                </a:solidFill>
              </a:rPr>
              <a:t>+ failure detection</a:t>
            </a:r>
          </a:p>
        </p:txBody>
      </p:sp>
      <p:sp>
        <p:nvSpPr>
          <p:cNvPr id="32" name="Oval 31">
            <a:extLst>
              <a:ext uri="{FF2B5EF4-FFF2-40B4-BE49-F238E27FC236}">
                <a16:creationId xmlns:a16="http://schemas.microsoft.com/office/drawing/2014/main" id="{8F4EE72D-6BB3-4A5C-88DE-DE30D9A7B9D3}"/>
              </a:ext>
            </a:extLst>
          </p:cNvPr>
          <p:cNvSpPr/>
          <p:nvPr/>
        </p:nvSpPr>
        <p:spPr>
          <a:xfrm>
            <a:off x="9766300" y="2472006"/>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086B6FF-8890-4F27-81EB-8038DCA2A5C5}"/>
              </a:ext>
            </a:extLst>
          </p:cNvPr>
          <p:cNvSpPr txBox="1"/>
          <p:nvPr/>
        </p:nvSpPr>
        <p:spPr>
          <a:xfrm>
            <a:off x="9826625" y="2722215"/>
            <a:ext cx="1646237" cy="923330"/>
          </a:xfrm>
          <a:prstGeom prst="rect">
            <a:avLst/>
          </a:prstGeom>
          <a:noFill/>
        </p:spPr>
        <p:txBody>
          <a:bodyPr wrap="square" rtlCol="0">
            <a:spAutoFit/>
          </a:bodyPr>
          <a:lstStyle/>
          <a:p>
            <a:r>
              <a:rPr lang="en-US" dirty="0">
                <a:solidFill>
                  <a:schemeClr val="bg1"/>
                </a:solidFill>
              </a:rPr>
              <a:t>Starting  estimate</a:t>
            </a:r>
          </a:p>
          <a:p>
            <a:r>
              <a:rPr lang="en-US" dirty="0">
                <a:solidFill>
                  <a:schemeClr val="bg1"/>
                </a:solidFill>
              </a:rPr>
              <a:t>for Core-VIO</a:t>
            </a:r>
          </a:p>
        </p:txBody>
      </p:sp>
      <p:cxnSp>
        <p:nvCxnSpPr>
          <p:cNvPr id="35" name="Straight Arrow Connector 34">
            <a:extLst>
              <a:ext uri="{FF2B5EF4-FFF2-40B4-BE49-F238E27FC236}">
                <a16:creationId xmlns:a16="http://schemas.microsoft.com/office/drawing/2014/main" id="{BFFF5BE0-26FD-41A3-82C5-69FE8A5A516D}"/>
              </a:ext>
            </a:extLst>
          </p:cNvPr>
          <p:cNvCxnSpPr>
            <a:cxnSpLocks/>
            <a:endCxn id="31" idx="1"/>
          </p:cNvCxnSpPr>
          <p:nvPr/>
        </p:nvCxnSpPr>
        <p:spPr>
          <a:xfrm flipV="1">
            <a:off x="4727574" y="3183881"/>
            <a:ext cx="1676401" cy="56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3AF7F4-A455-4DB0-8432-3C3ECC9DCD10}"/>
              </a:ext>
            </a:extLst>
          </p:cNvPr>
          <p:cNvCxnSpPr>
            <a:cxnSpLocks/>
            <a:stCxn id="31" idx="3"/>
            <a:endCxn id="32" idx="2"/>
          </p:cNvCxnSpPr>
          <p:nvPr/>
        </p:nvCxnSpPr>
        <p:spPr>
          <a:xfrm>
            <a:off x="8632824" y="3183881"/>
            <a:ext cx="1133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032787E-CD60-4247-9D54-94B407E3A513}"/>
              </a:ext>
            </a:extLst>
          </p:cNvPr>
          <p:cNvSpPr/>
          <p:nvPr/>
        </p:nvSpPr>
        <p:spPr>
          <a:xfrm>
            <a:off x="3203575" y="2546694"/>
            <a:ext cx="1524000" cy="14237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C2BB1FD8-1496-4071-A456-9135041BF56D}"/>
              </a:ext>
            </a:extLst>
          </p:cNvPr>
          <p:cNvSpPr txBox="1"/>
          <p:nvPr/>
        </p:nvSpPr>
        <p:spPr>
          <a:xfrm>
            <a:off x="3277393" y="4564177"/>
            <a:ext cx="1319214" cy="646331"/>
          </a:xfrm>
          <a:prstGeom prst="rect">
            <a:avLst/>
          </a:prstGeom>
          <a:noFill/>
        </p:spPr>
        <p:txBody>
          <a:bodyPr wrap="square" rtlCol="0">
            <a:spAutoFit/>
          </a:bodyPr>
          <a:lstStyle/>
          <a:p>
            <a:r>
              <a:rPr lang="en-US" dirty="0">
                <a:solidFill>
                  <a:schemeClr val="bg1"/>
                </a:solidFill>
              </a:rPr>
              <a:t>Previous estimates</a:t>
            </a:r>
          </a:p>
        </p:txBody>
      </p:sp>
      <p:sp>
        <p:nvSpPr>
          <p:cNvPr id="59" name="Oval 58">
            <a:extLst>
              <a:ext uri="{FF2B5EF4-FFF2-40B4-BE49-F238E27FC236}">
                <a16:creationId xmlns:a16="http://schemas.microsoft.com/office/drawing/2014/main" id="{6F42206F-9163-49EF-9B6D-DFC38C64F586}"/>
              </a:ext>
            </a:extLst>
          </p:cNvPr>
          <p:cNvSpPr/>
          <p:nvPr/>
        </p:nvSpPr>
        <p:spPr>
          <a:xfrm>
            <a:off x="3175000" y="417546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1CB1EFC-FE9A-4052-8CC0-492DF337CE3A}"/>
              </a:ext>
            </a:extLst>
          </p:cNvPr>
          <p:cNvSpPr txBox="1"/>
          <p:nvPr/>
        </p:nvSpPr>
        <p:spPr>
          <a:xfrm>
            <a:off x="6215062" y="4673084"/>
            <a:ext cx="2403475" cy="369332"/>
          </a:xfrm>
          <a:prstGeom prst="rect">
            <a:avLst/>
          </a:prstGeom>
          <a:noFill/>
          <a:ln w="28575">
            <a:solidFill>
              <a:schemeClr val="accent1"/>
            </a:solidFill>
          </a:ln>
        </p:spPr>
        <p:txBody>
          <a:bodyPr wrap="square" rtlCol="0">
            <a:spAutoFit/>
          </a:bodyPr>
          <a:lstStyle/>
          <a:p>
            <a:r>
              <a:rPr lang="en-US" b="1" dirty="0">
                <a:solidFill>
                  <a:schemeClr val="bg1"/>
                </a:solidFill>
              </a:rPr>
              <a:t>Core-VIO algorithm</a:t>
            </a:r>
          </a:p>
        </p:txBody>
      </p:sp>
      <p:sp>
        <p:nvSpPr>
          <p:cNvPr id="64" name="TextBox 63">
            <a:extLst>
              <a:ext uri="{FF2B5EF4-FFF2-40B4-BE49-F238E27FC236}">
                <a16:creationId xmlns:a16="http://schemas.microsoft.com/office/drawing/2014/main" id="{868EE035-D187-47BB-AC90-EA1F16574268}"/>
              </a:ext>
            </a:extLst>
          </p:cNvPr>
          <p:cNvSpPr txBox="1"/>
          <p:nvPr/>
        </p:nvSpPr>
        <p:spPr>
          <a:xfrm>
            <a:off x="9954418" y="4507027"/>
            <a:ext cx="1319214" cy="646331"/>
          </a:xfrm>
          <a:prstGeom prst="rect">
            <a:avLst/>
          </a:prstGeom>
          <a:noFill/>
        </p:spPr>
        <p:txBody>
          <a:bodyPr wrap="square" rtlCol="0">
            <a:spAutoFit/>
          </a:bodyPr>
          <a:lstStyle/>
          <a:p>
            <a:r>
              <a:rPr lang="en-US" dirty="0">
                <a:solidFill>
                  <a:schemeClr val="bg1"/>
                </a:solidFill>
              </a:rPr>
              <a:t>New estimates</a:t>
            </a:r>
          </a:p>
        </p:txBody>
      </p:sp>
      <p:sp>
        <p:nvSpPr>
          <p:cNvPr id="65" name="Oval 64">
            <a:extLst>
              <a:ext uri="{FF2B5EF4-FFF2-40B4-BE49-F238E27FC236}">
                <a16:creationId xmlns:a16="http://schemas.microsoft.com/office/drawing/2014/main" id="{93570E66-6FB4-4C59-9612-247110A1F116}"/>
              </a:ext>
            </a:extLst>
          </p:cNvPr>
          <p:cNvSpPr/>
          <p:nvPr/>
        </p:nvSpPr>
        <p:spPr>
          <a:xfrm>
            <a:off x="9852025" y="411831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8A8658FF-952E-4E01-B973-8E6862A2ACB2}"/>
              </a:ext>
            </a:extLst>
          </p:cNvPr>
          <p:cNvCxnSpPr>
            <a:cxnSpLocks/>
            <a:stCxn id="59" idx="6"/>
            <a:endCxn id="62" idx="1"/>
          </p:cNvCxnSpPr>
          <p:nvPr/>
        </p:nvCxnSpPr>
        <p:spPr>
          <a:xfrm flipV="1">
            <a:off x="4699000" y="4857750"/>
            <a:ext cx="1516062" cy="29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E118F20-6C18-4930-ADEE-37240DDC00C8}"/>
              </a:ext>
            </a:extLst>
          </p:cNvPr>
          <p:cNvCxnSpPr>
            <a:stCxn id="62" idx="3"/>
            <a:endCxn id="65" idx="2"/>
          </p:cNvCxnSpPr>
          <p:nvPr/>
        </p:nvCxnSpPr>
        <p:spPr>
          <a:xfrm flipV="1">
            <a:off x="8618537" y="4830194"/>
            <a:ext cx="1233488" cy="275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7BCC14FC-D207-4DD0-8285-80369BAAA765}"/>
              </a:ext>
            </a:extLst>
          </p:cNvPr>
          <p:cNvCxnSpPr>
            <a:cxnSpLocks/>
            <a:endCxn id="31" idx="0"/>
          </p:cNvCxnSpPr>
          <p:nvPr/>
        </p:nvCxnSpPr>
        <p:spPr>
          <a:xfrm rot="10800000" flipV="1">
            <a:off x="7518400" y="2376629"/>
            <a:ext cx="4250532" cy="48408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775EE5C-DD0A-4A51-862F-29AC21C104DF}"/>
              </a:ext>
            </a:extLst>
          </p:cNvPr>
          <p:cNvCxnSpPr>
            <a:cxnSpLocks/>
            <a:endCxn id="62" idx="0"/>
          </p:cNvCxnSpPr>
          <p:nvPr/>
        </p:nvCxnSpPr>
        <p:spPr>
          <a:xfrm rot="10800000" flipV="1">
            <a:off x="7416801" y="4026754"/>
            <a:ext cx="4352131" cy="646330"/>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6FF2860-B093-4368-835D-87D4C78D70C2}"/>
              </a:ext>
            </a:extLst>
          </p:cNvPr>
          <p:cNvCxnSpPr>
            <a:endCxn id="18" idx="3"/>
          </p:cNvCxnSpPr>
          <p:nvPr/>
        </p:nvCxnSpPr>
        <p:spPr>
          <a:xfrm rot="16200000" flipV="1">
            <a:off x="10387648" y="2645469"/>
            <a:ext cx="2223612" cy="53895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510BE70-4AA2-489A-9478-13739C6E75DC}"/>
              </a:ext>
            </a:extLst>
          </p:cNvPr>
          <p:cNvSpPr txBox="1"/>
          <p:nvPr/>
        </p:nvSpPr>
        <p:spPr>
          <a:xfrm>
            <a:off x="6434826" y="5735191"/>
            <a:ext cx="1842664" cy="923330"/>
          </a:xfrm>
          <a:prstGeom prst="rect">
            <a:avLst/>
          </a:prstGeom>
          <a:noFill/>
          <a:ln w="28575">
            <a:solidFill>
              <a:schemeClr val="accent1"/>
            </a:solidFill>
          </a:ln>
        </p:spPr>
        <p:txBody>
          <a:bodyPr wrap="square" rtlCol="0">
            <a:spAutoFit/>
          </a:bodyPr>
          <a:lstStyle/>
          <a:p>
            <a:r>
              <a:rPr lang="en-US" b="1" dirty="0" err="1">
                <a:solidFill>
                  <a:schemeClr val="bg1"/>
                </a:solidFill>
              </a:rPr>
              <a:t>Relocalization</a:t>
            </a:r>
            <a:r>
              <a:rPr lang="en-US" b="1" dirty="0">
                <a:solidFill>
                  <a:schemeClr val="bg1"/>
                </a:solidFill>
              </a:rPr>
              <a:t> + Pose graph Optimization</a:t>
            </a:r>
          </a:p>
        </p:txBody>
      </p:sp>
      <p:cxnSp>
        <p:nvCxnSpPr>
          <p:cNvPr id="101" name="Straight Arrow Connector 100">
            <a:extLst>
              <a:ext uri="{FF2B5EF4-FFF2-40B4-BE49-F238E27FC236}">
                <a16:creationId xmlns:a16="http://schemas.microsoft.com/office/drawing/2014/main" id="{5AE3B653-79F3-41B5-B140-31E6B4F5D027}"/>
              </a:ext>
            </a:extLst>
          </p:cNvPr>
          <p:cNvCxnSpPr>
            <a:cxnSpLocks/>
            <a:stCxn id="107" idx="3"/>
            <a:endCxn id="99" idx="1"/>
          </p:cNvCxnSpPr>
          <p:nvPr/>
        </p:nvCxnSpPr>
        <p:spPr>
          <a:xfrm>
            <a:off x="5660707" y="6178610"/>
            <a:ext cx="774119" cy="18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B4E4C9-128A-4A78-8D3A-23A5A5E11387}"/>
              </a:ext>
            </a:extLst>
          </p:cNvPr>
          <p:cNvCxnSpPr>
            <a:cxnSpLocks/>
            <a:stCxn id="99" idx="3"/>
          </p:cNvCxnSpPr>
          <p:nvPr/>
        </p:nvCxnSpPr>
        <p:spPr>
          <a:xfrm>
            <a:off x="8277490" y="6196856"/>
            <a:ext cx="1476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6F6F3ED-D19C-4245-ADF8-7ED81631E2DA}"/>
              </a:ext>
            </a:extLst>
          </p:cNvPr>
          <p:cNvSpPr txBox="1"/>
          <p:nvPr/>
        </p:nvSpPr>
        <p:spPr>
          <a:xfrm>
            <a:off x="2907347" y="5855444"/>
            <a:ext cx="2753360" cy="646331"/>
          </a:xfrm>
          <a:prstGeom prst="rect">
            <a:avLst/>
          </a:prstGeom>
          <a:noFill/>
        </p:spPr>
        <p:txBody>
          <a:bodyPr wrap="square" rtlCol="0">
            <a:spAutoFit/>
          </a:bodyPr>
          <a:lstStyle/>
          <a:p>
            <a:r>
              <a:rPr lang="en-US" dirty="0">
                <a:solidFill>
                  <a:schemeClr val="bg1"/>
                </a:solidFill>
              </a:rPr>
              <a:t>Previously visited place</a:t>
            </a:r>
          </a:p>
          <a:p>
            <a:r>
              <a:rPr lang="en-US" dirty="0">
                <a:solidFill>
                  <a:schemeClr val="bg1"/>
                </a:solidFill>
              </a:rPr>
              <a:t>(Loop detected)</a:t>
            </a:r>
          </a:p>
        </p:txBody>
      </p:sp>
      <p:sp>
        <p:nvSpPr>
          <p:cNvPr id="108" name="TextBox 107">
            <a:extLst>
              <a:ext uri="{FF2B5EF4-FFF2-40B4-BE49-F238E27FC236}">
                <a16:creationId xmlns:a16="http://schemas.microsoft.com/office/drawing/2014/main" id="{C143FE3E-1D3D-4005-BE56-EEBAF0130AA5}"/>
              </a:ext>
            </a:extLst>
          </p:cNvPr>
          <p:cNvSpPr txBox="1"/>
          <p:nvPr/>
        </p:nvSpPr>
        <p:spPr>
          <a:xfrm>
            <a:off x="9826625" y="5803083"/>
            <a:ext cx="2085446" cy="923330"/>
          </a:xfrm>
          <a:prstGeom prst="rect">
            <a:avLst/>
          </a:prstGeom>
          <a:noFill/>
        </p:spPr>
        <p:txBody>
          <a:bodyPr wrap="square" rtlCol="0">
            <a:spAutoFit/>
          </a:bodyPr>
          <a:lstStyle/>
          <a:p>
            <a:r>
              <a:rPr lang="en-US" dirty="0">
                <a:solidFill>
                  <a:schemeClr val="bg1"/>
                </a:solidFill>
              </a:rPr>
              <a:t>Adjusted local and global odometry data</a:t>
            </a:r>
          </a:p>
        </p:txBody>
      </p:sp>
      <p:sp>
        <p:nvSpPr>
          <p:cNvPr id="113" name="TextBox 112">
            <a:extLst>
              <a:ext uri="{FF2B5EF4-FFF2-40B4-BE49-F238E27FC236}">
                <a16:creationId xmlns:a16="http://schemas.microsoft.com/office/drawing/2014/main" id="{3D2300E2-E9EA-46A1-9834-79036AE81960}"/>
              </a:ext>
            </a:extLst>
          </p:cNvPr>
          <p:cNvSpPr txBox="1"/>
          <p:nvPr/>
        </p:nvSpPr>
        <p:spPr>
          <a:xfrm>
            <a:off x="7934326" y="4026754"/>
            <a:ext cx="1133476" cy="307777"/>
          </a:xfrm>
          <a:prstGeom prst="rect">
            <a:avLst/>
          </a:prstGeom>
          <a:solidFill>
            <a:schemeClr val="bg1"/>
          </a:solidFill>
        </p:spPr>
        <p:txBody>
          <a:bodyPr wrap="square" rtlCol="0">
            <a:spAutoFit/>
          </a:bodyPr>
          <a:lstStyle/>
          <a:p>
            <a:r>
              <a:rPr lang="en-US" sz="1400" b="1" dirty="0"/>
              <a:t>New Data</a:t>
            </a:r>
          </a:p>
        </p:txBody>
      </p:sp>
      <p:sp>
        <p:nvSpPr>
          <p:cNvPr id="114" name="TextBox 113">
            <a:extLst>
              <a:ext uri="{FF2B5EF4-FFF2-40B4-BE49-F238E27FC236}">
                <a16:creationId xmlns:a16="http://schemas.microsoft.com/office/drawing/2014/main" id="{D06BAF68-6D3F-49DC-8A05-F998F020FEEA}"/>
              </a:ext>
            </a:extLst>
          </p:cNvPr>
          <p:cNvSpPr txBox="1"/>
          <p:nvPr/>
        </p:nvSpPr>
        <p:spPr>
          <a:xfrm>
            <a:off x="8051799" y="2379871"/>
            <a:ext cx="1133476" cy="307777"/>
          </a:xfrm>
          <a:prstGeom prst="rect">
            <a:avLst/>
          </a:prstGeom>
          <a:solidFill>
            <a:schemeClr val="bg1"/>
          </a:solidFill>
        </p:spPr>
        <p:txBody>
          <a:bodyPr wrap="square" rtlCol="0">
            <a:spAutoFit/>
          </a:bodyPr>
          <a:lstStyle/>
          <a:p>
            <a:r>
              <a:rPr lang="en-US" sz="1400" b="1" dirty="0"/>
              <a:t>First Data</a:t>
            </a:r>
          </a:p>
        </p:txBody>
      </p:sp>
      <p:sp>
        <p:nvSpPr>
          <p:cNvPr id="115" name="TextBox 114">
            <a:extLst>
              <a:ext uri="{FF2B5EF4-FFF2-40B4-BE49-F238E27FC236}">
                <a16:creationId xmlns:a16="http://schemas.microsoft.com/office/drawing/2014/main" id="{04654D98-D6CF-497E-8554-D1364A866984}"/>
              </a:ext>
            </a:extLst>
          </p:cNvPr>
          <p:cNvSpPr txBox="1"/>
          <p:nvPr/>
        </p:nvSpPr>
        <p:spPr>
          <a:xfrm>
            <a:off x="5780220" y="5405685"/>
            <a:ext cx="3151876" cy="307777"/>
          </a:xfrm>
          <a:prstGeom prst="rect">
            <a:avLst/>
          </a:prstGeom>
          <a:solidFill>
            <a:schemeClr val="bg1"/>
          </a:solidFill>
        </p:spPr>
        <p:txBody>
          <a:bodyPr wrap="square" rtlCol="0">
            <a:spAutoFit/>
          </a:bodyPr>
          <a:lstStyle/>
          <a:p>
            <a:r>
              <a:rPr lang="en-US" sz="1400" b="1" dirty="0"/>
              <a:t>Adjustment for drift accumulated</a:t>
            </a:r>
          </a:p>
        </p:txBody>
      </p:sp>
      <p:sp>
        <p:nvSpPr>
          <p:cNvPr id="9" name="Rectangle 8">
            <a:extLst>
              <a:ext uri="{FF2B5EF4-FFF2-40B4-BE49-F238E27FC236}">
                <a16:creationId xmlns:a16="http://schemas.microsoft.com/office/drawing/2014/main" id="{1BBFFAB5-20A0-4BE8-9DE2-84BDAFF2E169}"/>
              </a:ext>
            </a:extLst>
          </p:cNvPr>
          <p:cNvSpPr/>
          <p:nvPr/>
        </p:nvSpPr>
        <p:spPr>
          <a:xfrm>
            <a:off x="2917825" y="2281477"/>
            <a:ext cx="8994246" cy="44812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4356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8979"/>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90805"/>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9525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043237" y="816412"/>
            <a:ext cx="8658225" cy="461665"/>
          </a:xfrm>
          <a:prstGeom prst="rect">
            <a:avLst/>
          </a:prstGeom>
          <a:noFill/>
        </p:spPr>
        <p:txBody>
          <a:bodyPr wrap="square" rtlCol="0">
            <a:spAutoFit/>
          </a:bodyPr>
          <a:lstStyle/>
          <a:p>
            <a:pPr algn="ctr"/>
            <a:r>
              <a:rPr lang="en-US" sz="2400" b="1" dirty="0">
                <a:solidFill>
                  <a:schemeClr val="bg1"/>
                </a:solidFill>
              </a:rPr>
              <a:t>Various modules in VINS</a:t>
            </a:r>
          </a:p>
        </p:txBody>
      </p:sp>
      <p:sp>
        <p:nvSpPr>
          <p:cNvPr id="3" name="TextBox 2">
            <a:extLst>
              <a:ext uri="{FF2B5EF4-FFF2-40B4-BE49-F238E27FC236}">
                <a16:creationId xmlns:a16="http://schemas.microsoft.com/office/drawing/2014/main" id="{C90F2C9D-33B3-415B-BB9C-882AF1BE227F}"/>
              </a:ext>
            </a:extLst>
          </p:cNvPr>
          <p:cNvSpPr txBox="1"/>
          <p:nvPr/>
        </p:nvSpPr>
        <p:spPr>
          <a:xfrm>
            <a:off x="6502400" y="1643481"/>
            <a:ext cx="1828800" cy="369332"/>
          </a:xfrm>
          <a:prstGeom prst="rect">
            <a:avLst/>
          </a:prstGeom>
          <a:noFill/>
          <a:ln w="28575">
            <a:solidFill>
              <a:schemeClr val="accent1"/>
            </a:solidFill>
          </a:ln>
        </p:spPr>
        <p:txBody>
          <a:bodyPr wrap="square" rtlCol="0">
            <a:spAutoFit/>
          </a:bodyPr>
          <a:lstStyle/>
          <a:p>
            <a:r>
              <a:rPr lang="en-US" b="1" dirty="0">
                <a:solidFill>
                  <a:schemeClr val="bg1"/>
                </a:solidFill>
              </a:rPr>
              <a:t>Pre-Processing</a:t>
            </a:r>
          </a:p>
        </p:txBody>
      </p:sp>
      <p:sp>
        <p:nvSpPr>
          <p:cNvPr id="7" name="TextBox 6">
            <a:extLst>
              <a:ext uri="{FF2B5EF4-FFF2-40B4-BE49-F238E27FC236}">
                <a16:creationId xmlns:a16="http://schemas.microsoft.com/office/drawing/2014/main" id="{852FF07E-8398-49D3-8F55-786547F2D60E}"/>
              </a:ext>
            </a:extLst>
          </p:cNvPr>
          <p:cNvSpPr txBox="1"/>
          <p:nvPr/>
        </p:nvSpPr>
        <p:spPr>
          <a:xfrm>
            <a:off x="3203575" y="1458815"/>
            <a:ext cx="1200150" cy="369332"/>
          </a:xfrm>
          <a:prstGeom prst="rect">
            <a:avLst/>
          </a:prstGeom>
          <a:noFill/>
        </p:spPr>
        <p:txBody>
          <a:bodyPr wrap="square" rtlCol="0">
            <a:spAutoFit/>
          </a:bodyPr>
          <a:lstStyle/>
          <a:p>
            <a:r>
              <a:rPr lang="en-US" dirty="0">
                <a:solidFill>
                  <a:schemeClr val="bg1"/>
                </a:solidFill>
              </a:rPr>
              <a:t>Camera</a:t>
            </a:r>
          </a:p>
        </p:txBody>
      </p:sp>
      <p:sp>
        <p:nvSpPr>
          <p:cNvPr id="8" name="TextBox 7">
            <a:extLst>
              <a:ext uri="{FF2B5EF4-FFF2-40B4-BE49-F238E27FC236}">
                <a16:creationId xmlns:a16="http://schemas.microsoft.com/office/drawing/2014/main" id="{76040813-0548-438D-BA26-E012C89F0A0B}"/>
              </a:ext>
            </a:extLst>
          </p:cNvPr>
          <p:cNvSpPr txBox="1"/>
          <p:nvPr/>
        </p:nvSpPr>
        <p:spPr>
          <a:xfrm>
            <a:off x="3136900" y="1912145"/>
            <a:ext cx="1333500" cy="369332"/>
          </a:xfrm>
          <a:prstGeom prst="rect">
            <a:avLst/>
          </a:prstGeom>
          <a:noFill/>
        </p:spPr>
        <p:txBody>
          <a:bodyPr wrap="square" rtlCol="0">
            <a:spAutoFit/>
          </a:bodyPr>
          <a:lstStyle/>
          <a:p>
            <a:r>
              <a:rPr lang="en-US" dirty="0">
                <a:solidFill>
                  <a:schemeClr val="bg1"/>
                </a:solidFill>
              </a:rPr>
              <a:t>IMU data</a:t>
            </a:r>
          </a:p>
        </p:txBody>
      </p:sp>
      <p:cxnSp>
        <p:nvCxnSpPr>
          <p:cNvPr id="10" name="Straight Arrow Connector 9">
            <a:extLst>
              <a:ext uri="{FF2B5EF4-FFF2-40B4-BE49-F238E27FC236}">
                <a16:creationId xmlns:a16="http://schemas.microsoft.com/office/drawing/2014/main" id="{ED515F68-B771-4352-A70D-A70E4CA86EDD}"/>
              </a:ext>
            </a:extLst>
          </p:cNvPr>
          <p:cNvCxnSpPr>
            <a:cxnSpLocks/>
            <a:stCxn id="7" idx="3"/>
            <a:endCxn id="3" idx="1"/>
          </p:cNvCxnSpPr>
          <p:nvPr/>
        </p:nvCxnSpPr>
        <p:spPr>
          <a:xfrm>
            <a:off x="4403725" y="1643481"/>
            <a:ext cx="2098675" cy="1846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B20E46-022E-4F98-B017-BA1BEB441670}"/>
              </a:ext>
            </a:extLst>
          </p:cNvPr>
          <p:cNvCxnSpPr>
            <a:stCxn id="8" idx="3"/>
            <a:endCxn id="3" idx="1"/>
          </p:cNvCxnSpPr>
          <p:nvPr/>
        </p:nvCxnSpPr>
        <p:spPr>
          <a:xfrm flipV="1">
            <a:off x="4470400" y="1828147"/>
            <a:ext cx="2032000" cy="2686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F1F680-EA82-4035-9F74-621B04DE9AB7}"/>
              </a:ext>
            </a:extLst>
          </p:cNvPr>
          <p:cNvCxnSpPr>
            <a:cxnSpLocks/>
            <a:stCxn id="3" idx="3"/>
            <a:endCxn id="18" idx="1"/>
          </p:cNvCxnSpPr>
          <p:nvPr/>
        </p:nvCxnSpPr>
        <p:spPr>
          <a:xfrm flipV="1">
            <a:off x="8331200" y="1803142"/>
            <a:ext cx="1422400" cy="250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08DC61-2975-40AD-9278-CD88E3CC2616}"/>
              </a:ext>
            </a:extLst>
          </p:cNvPr>
          <p:cNvSpPr txBox="1"/>
          <p:nvPr/>
        </p:nvSpPr>
        <p:spPr>
          <a:xfrm>
            <a:off x="9753600" y="1341477"/>
            <a:ext cx="1476375" cy="923330"/>
          </a:xfrm>
          <a:prstGeom prst="rect">
            <a:avLst/>
          </a:prstGeom>
          <a:noFill/>
          <a:ln>
            <a:solidFill>
              <a:schemeClr val="bg1"/>
            </a:solidFill>
          </a:ln>
        </p:spPr>
        <p:txBody>
          <a:bodyPr wrap="square" rtlCol="0">
            <a:spAutoFit/>
          </a:bodyPr>
          <a:lstStyle/>
          <a:p>
            <a:pPr algn="ctr"/>
            <a:r>
              <a:rPr lang="en-US" dirty="0">
                <a:solidFill>
                  <a:schemeClr val="bg1"/>
                </a:solidFill>
              </a:rPr>
              <a:t>Initialization </a:t>
            </a:r>
          </a:p>
          <a:p>
            <a:pPr algn="ctr"/>
            <a:r>
              <a:rPr lang="en-US" dirty="0">
                <a:solidFill>
                  <a:schemeClr val="bg1"/>
                </a:solidFill>
              </a:rPr>
              <a:t>or </a:t>
            </a:r>
          </a:p>
          <a:p>
            <a:pPr algn="ctr"/>
            <a:r>
              <a:rPr lang="en-US" dirty="0">
                <a:solidFill>
                  <a:schemeClr val="bg1"/>
                </a:solidFill>
              </a:rPr>
              <a:t>Core-VIO</a:t>
            </a:r>
          </a:p>
        </p:txBody>
      </p:sp>
      <p:sp>
        <p:nvSpPr>
          <p:cNvPr id="27" name="TextBox 26">
            <a:extLst>
              <a:ext uri="{FF2B5EF4-FFF2-40B4-BE49-F238E27FC236}">
                <a16:creationId xmlns:a16="http://schemas.microsoft.com/office/drawing/2014/main" id="{A32C2D92-1B9E-40F1-B7BF-EF6FABECD38F}"/>
              </a:ext>
            </a:extLst>
          </p:cNvPr>
          <p:cNvSpPr txBox="1"/>
          <p:nvPr/>
        </p:nvSpPr>
        <p:spPr>
          <a:xfrm>
            <a:off x="3379788" y="2935404"/>
            <a:ext cx="1171575" cy="646331"/>
          </a:xfrm>
          <a:prstGeom prst="rect">
            <a:avLst/>
          </a:prstGeom>
          <a:noFill/>
        </p:spPr>
        <p:txBody>
          <a:bodyPr wrap="square" rtlCol="0">
            <a:spAutoFit/>
          </a:bodyPr>
          <a:lstStyle/>
          <a:p>
            <a:r>
              <a:rPr lang="en-US" dirty="0">
                <a:solidFill>
                  <a:schemeClr val="bg1"/>
                </a:solidFill>
              </a:rPr>
              <a:t>No initial estimate</a:t>
            </a:r>
          </a:p>
        </p:txBody>
      </p:sp>
      <p:sp>
        <p:nvSpPr>
          <p:cNvPr id="31" name="TextBox 30">
            <a:extLst>
              <a:ext uri="{FF2B5EF4-FFF2-40B4-BE49-F238E27FC236}">
                <a16:creationId xmlns:a16="http://schemas.microsoft.com/office/drawing/2014/main" id="{8205ED7F-906F-43BA-A516-FDABFE2FA6DF}"/>
              </a:ext>
            </a:extLst>
          </p:cNvPr>
          <p:cNvSpPr txBox="1"/>
          <p:nvPr/>
        </p:nvSpPr>
        <p:spPr>
          <a:xfrm>
            <a:off x="6403975" y="2860715"/>
            <a:ext cx="2228849" cy="646331"/>
          </a:xfrm>
          <a:prstGeom prst="rect">
            <a:avLst/>
          </a:prstGeom>
          <a:noFill/>
          <a:ln w="28575">
            <a:solidFill>
              <a:schemeClr val="accent1"/>
            </a:solidFill>
          </a:ln>
        </p:spPr>
        <p:txBody>
          <a:bodyPr wrap="square" rtlCol="0">
            <a:spAutoFit/>
          </a:bodyPr>
          <a:lstStyle/>
          <a:p>
            <a:r>
              <a:rPr lang="en-US" b="1" dirty="0">
                <a:solidFill>
                  <a:schemeClr val="bg1"/>
                </a:solidFill>
              </a:rPr>
              <a:t>Initialization</a:t>
            </a:r>
          </a:p>
          <a:p>
            <a:r>
              <a:rPr lang="en-US" b="1" dirty="0">
                <a:solidFill>
                  <a:schemeClr val="bg1"/>
                </a:solidFill>
              </a:rPr>
              <a:t>+ failure detection</a:t>
            </a:r>
          </a:p>
        </p:txBody>
      </p:sp>
      <p:sp>
        <p:nvSpPr>
          <p:cNvPr id="32" name="Oval 31">
            <a:extLst>
              <a:ext uri="{FF2B5EF4-FFF2-40B4-BE49-F238E27FC236}">
                <a16:creationId xmlns:a16="http://schemas.microsoft.com/office/drawing/2014/main" id="{8F4EE72D-6BB3-4A5C-88DE-DE30D9A7B9D3}"/>
              </a:ext>
            </a:extLst>
          </p:cNvPr>
          <p:cNvSpPr/>
          <p:nvPr/>
        </p:nvSpPr>
        <p:spPr>
          <a:xfrm>
            <a:off x="9766300" y="2472006"/>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086B6FF-8890-4F27-81EB-8038DCA2A5C5}"/>
              </a:ext>
            </a:extLst>
          </p:cNvPr>
          <p:cNvSpPr txBox="1"/>
          <p:nvPr/>
        </p:nvSpPr>
        <p:spPr>
          <a:xfrm>
            <a:off x="9826625" y="2722215"/>
            <a:ext cx="1646237" cy="923330"/>
          </a:xfrm>
          <a:prstGeom prst="rect">
            <a:avLst/>
          </a:prstGeom>
          <a:noFill/>
        </p:spPr>
        <p:txBody>
          <a:bodyPr wrap="square" rtlCol="0">
            <a:spAutoFit/>
          </a:bodyPr>
          <a:lstStyle/>
          <a:p>
            <a:r>
              <a:rPr lang="en-US" dirty="0">
                <a:solidFill>
                  <a:schemeClr val="bg1"/>
                </a:solidFill>
              </a:rPr>
              <a:t>Starting  estimate</a:t>
            </a:r>
          </a:p>
          <a:p>
            <a:r>
              <a:rPr lang="en-US" dirty="0">
                <a:solidFill>
                  <a:schemeClr val="bg1"/>
                </a:solidFill>
              </a:rPr>
              <a:t>for Core-VIO</a:t>
            </a:r>
          </a:p>
        </p:txBody>
      </p:sp>
      <p:cxnSp>
        <p:nvCxnSpPr>
          <p:cNvPr id="35" name="Straight Arrow Connector 34">
            <a:extLst>
              <a:ext uri="{FF2B5EF4-FFF2-40B4-BE49-F238E27FC236}">
                <a16:creationId xmlns:a16="http://schemas.microsoft.com/office/drawing/2014/main" id="{BFFF5BE0-26FD-41A3-82C5-69FE8A5A516D}"/>
              </a:ext>
            </a:extLst>
          </p:cNvPr>
          <p:cNvCxnSpPr>
            <a:cxnSpLocks/>
            <a:stCxn id="57" idx="6"/>
          </p:cNvCxnSpPr>
          <p:nvPr/>
        </p:nvCxnSpPr>
        <p:spPr>
          <a:xfrm>
            <a:off x="4727575" y="3191894"/>
            <a:ext cx="1676400" cy="2056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3AF7F4-A455-4DB0-8432-3C3ECC9DCD10}"/>
              </a:ext>
            </a:extLst>
          </p:cNvPr>
          <p:cNvCxnSpPr>
            <a:cxnSpLocks/>
            <a:stCxn id="31" idx="3"/>
            <a:endCxn id="32" idx="2"/>
          </p:cNvCxnSpPr>
          <p:nvPr/>
        </p:nvCxnSpPr>
        <p:spPr>
          <a:xfrm>
            <a:off x="8632824" y="3183881"/>
            <a:ext cx="1133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032787E-CD60-4247-9D54-94B407E3A513}"/>
              </a:ext>
            </a:extLst>
          </p:cNvPr>
          <p:cNvSpPr/>
          <p:nvPr/>
        </p:nvSpPr>
        <p:spPr>
          <a:xfrm>
            <a:off x="3203575" y="2480019"/>
            <a:ext cx="1524000" cy="14237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C2BB1FD8-1496-4071-A456-9135041BF56D}"/>
              </a:ext>
            </a:extLst>
          </p:cNvPr>
          <p:cNvSpPr txBox="1"/>
          <p:nvPr/>
        </p:nvSpPr>
        <p:spPr>
          <a:xfrm>
            <a:off x="3277393" y="4564177"/>
            <a:ext cx="1319214" cy="646331"/>
          </a:xfrm>
          <a:prstGeom prst="rect">
            <a:avLst/>
          </a:prstGeom>
          <a:noFill/>
        </p:spPr>
        <p:txBody>
          <a:bodyPr wrap="square" rtlCol="0">
            <a:spAutoFit/>
          </a:bodyPr>
          <a:lstStyle/>
          <a:p>
            <a:r>
              <a:rPr lang="en-US" dirty="0">
                <a:solidFill>
                  <a:schemeClr val="bg1"/>
                </a:solidFill>
              </a:rPr>
              <a:t>Previous estimates</a:t>
            </a:r>
          </a:p>
        </p:txBody>
      </p:sp>
      <p:sp>
        <p:nvSpPr>
          <p:cNvPr id="59" name="Oval 58">
            <a:extLst>
              <a:ext uri="{FF2B5EF4-FFF2-40B4-BE49-F238E27FC236}">
                <a16:creationId xmlns:a16="http://schemas.microsoft.com/office/drawing/2014/main" id="{6F42206F-9163-49EF-9B6D-DFC38C64F586}"/>
              </a:ext>
            </a:extLst>
          </p:cNvPr>
          <p:cNvSpPr/>
          <p:nvPr/>
        </p:nvSpPr>
        <p:spPr>
          <a:xfrm>
            <a:off x="3175000" y="417546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1CB1EFC-FE9A-4052-8CC0-492DF337CE3A}"/>
              </a:ext>
            </a:extLst>
          </p:cNvPr>
          <p:cNvSpPr txBox="1"/>
          <p:nvPr/>
        </p:nvSpPr>
        <p:spPr>
          <a:xfrm>
            <a:off x="6215062" y="4673084"/>
            <a:ext cx="2403475" cy="369332"/>
          </a:xfrm>
          <a:prstGeom prst="rect">
            <a:avLst/>
          </a:prstGeom>
          <a:noFill/>
          <a:ln w="28575">
            <a:solidFill>
              <a:schemeClr val="accent1"/>
            </a:solidFill>
          </a:ln>
        </p:spPr>
        <p:txBody>
          <a:bodyPr wrap="square" rtlCol="0">
            <a:spAutoFit/>
          </a:bodyPr>
          <a:lstStyle/>
          <a:p>
            <a:r>
              <a:rPr lang="en-US" b="1" dirty="0">
                <a:solidFill>
                  <a:schemeClr val="bg1"/>
                </a:solidFill>
              </a:rPr>
              <a:t>Core-VIO algorithm</a:t>
            </a:r>
          </a:p>
        </p:txBody>
      </p:sp>
      <p:sp>
        <p:nvSpPr>
          <p:cNvPr id="64" name="TextBox 63">
            <a:extLst>
              <a:ext uri="{FF2B5EF4-FFF2-40B4-BE49-F238E27FC236}">
                <a16:creationId xmlns:a16="http://schemas.microsoft.com/office/drawing/2014/main" id="{868EE035-D187-47BB-AC90-EA1F16574268}"/>
              </a:ext>
            </a:extLst>
          </p:cNvPr>
          <p:cNvSpPr txBox="1"/>
          <p:nvPr/>
        </p:nvSpPr>
        <p:spPr>
          <a:xfrm>
            <a:off x="9954418" y="4507027"/>
            <a:ext cx="1319214" cy="646331"/>
          </a:xfrm>
          <a:prstGeom prst="rect">
            <a:avLst/>
          </a:prstGeom>
          <a:noFill/>
        </p:spPr>
        <p:txBody>
          <a:bodyPr wrap="square" rtlCol="0">
            <a:spAutoFit/>
          </a:bodyPr>
          <a:lstStyle/>
          <a:p>
            <a:r>
              <a:rPr lang="en-US" dirty="0">
                <a:solidFill>
                  <a:schemeClr val="bg1"/>
                </a:solidFill>
              </a:rPr>
              <a:t>New estimates</a:t>
            </a:r>
          </a:p>
        </p:txBody>
      </p:sp>
      <p:sp>
        <p:nvSpPr>
          <p:cNvPr id="65" name="Oval 64">
            <a:extLst>
              <a:ext uri="{FF2B5EF4-FFF2-40B4-BE49-F238E27FC236}">
                <a16:creationId xmlns:a16="http://schemas.microsoft.com/office/drawing/2014/main" id="{93570E66-6FB4-4C59-9612-247110A1F116}"/>
              </a:ext>
            </a:extLst>
          </p:cNvPr>
          <p:cNvSpPr/>
          <p:nvPr/>
        </p:nvSpPr>
        <p:spPr>
          <a:xfrm>
            <a:off x="9852025" y="411831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8A8658FF-952E-4E01-B973-8E6862A2ACB2}"/>
              </a:ext>
            </a:extLst>
          </p:cNvPr>
          <p:cNvCxnSpPr>
            <a:cxnSpLocks/>
            <a:stCxn id="59" idx="6"/>
            <a:endCxn id="62" idx="1"/>
          </p:cNvCxnSpPr>
          <p:nvPr/>
        </p:nvCxnSpPr>
        <p:spPr>
          <a:xfrm flipV="1">
            <a:off x="4699000" y="4857750"/>
            <a:ext cx="1516062" cy="29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E118F20-6C18-4930-ADEE-37240DDC00C8}"/>
              </a:ext>
            </a:extLst>
          </p:cNvPr>
          <p:cNvCxnSpPr>
            <a:stCxn id="62" idx="3"/>
            <a:endCxn id="65" idx="2"/>
          </p:cNvCxnSpPr>
          <p:nvPr/>
        </p:nvCxnSpPr>
        <p:spPr>
          <a:xfrm flipV="1">
            <a:off x="8618537" y="4830194"/>
            <a:ext cx="1233488" cy="275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7BCC14FC-D207-4DD0-8285-80369BAAA765}"/>
              </a:ext>
            </a:extLst>
          </p:cNvPr>
          <p:cNvCxnSpPr>
            <a:cxnSpLocks/>
            <a:endCxn id="31" idx="0"/>
          </p:cNvCxnSpPr>
          <p:nvPr/>
        </p:nvCxnSpPr>
        <p:spPr>
          <a:xfrm rot="10800000" flipV="1">
            <a:off x="7518400" y="2376629"/>
            <a:ext cx="4250532" cy="48408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775EE5C-DD0A-4A51-862F-29AC21C104DF}"/>
              </a:ext>
            </a:extLst>
          </p:cNvPr>
          <p:cNvCxnSpPr>
            <a:cxnSpLocks/>
            <a:endCxn id="62" idx="0"/>
          </p:cNvCxnSpPr>
          <p:nvPr/>
        </p:nvCxnSpPr>
        <p:spPr>
          <a:xfrm rot="10800000" flipV="1">
            <a:off x="7416801" y="4026754"/>
            <a:ext cx="4352131" cy="646330"/>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6FF2860-B093-4368-835D-87D4C78D70C2}"/>
              </a:ext>
            </a:extLst>
          </p:cNvPr>
          <p:cNvCxnSpPr>
            <a:endCxn id="18" idx="3"/>
          </p:cNvCxnSpPr>
          <p:nvPr/>
        </p:nvCxnSpPr>
        <p:spPr>
          <a:xfrm rot="16200000" flipV="1">
            <a:off x="10387648" y="2645469"/>
            <a:ext cx="2223612" cy="53895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510BE70-4AA2-489A-9478-13739C6E75DC}"/>
              </a:ext>
            </a:extLst>
          </p:cNvPr>
          <p:cNvSpPr txBox="1"/>
          <p:nvPr/>
        </p:nvSpPr>
        <p:spPr>
          <a:xfrm>
            <a:off x="6434826" y="5735191"/>
            <a:ext cx="1842664" cy="923330"/>
          </a:xfrm>
          <a:prstGeom prst="rect">
            <a:avLst/>
          </a:prstGeom>
          <a:noFill/>
          <a:ln w="28575">
            <a:solidFill>
              <a:schemeClr val="accent1"/>
            </a:solidFill>
          </a:ln>
        </p:spPr>
        <p:txBody>
          <a:bodyPr wrap="square" rtlCol="0">
            <a:spAutoFit/>
          </a:bodyPr>
          <a:lstStyle/>
          <a:p>
            <a:r>
              <a:rPr lang="en-US" b="1" dirty="0" err="1">
                <a:solidFill>
                  <a:schemeClr val="bg1"/>
                </a:solidFill>
              </a:rPr>
              <a:t>Relocalization</a:t>
            </a:r>
            <a:r>
              <a:rPr lang="en-US" b="1" dirty="0">
                <a:solidFill>
                  <a:schemeClr val="bg1"/>
                </a:solidFill>
              </a:rPr>
              <a:t> + Pose graph Optimization</a:t>
            </a:r>
          </a:p>
        </p:txBody>
      </p:sp>
      <p:cxnSp>
        <p:nvCxnSpPr>
          <p:cNvPr id="101" name="Straight Arrow Connector 100">
            <a:extLst>
              <a:ext uri="{FF2B5EF4-FFF2-40B4-BE49-F238E27FC236}">
                <a16:creationId xmlns:a16="http://schemas.microsoft.com/office/drawing/2014/main" id="{5AE3B653-79F3-41B5-B140-31E6B4F5D027}"/>
              </a:ext>
            </a:extLst>
          </p:cNvPr>
          <p:cNvCxnSpPr>
            <a:cxnSpLocks/>
            <a:stCxn id="107" idx="3"/>
            <a:endCxn id="99" idx="1"/>
          </p:cNvCxnSpPr>
          <p:nvPr/>
        </p:nvCxnSpPr>
        <p:spPr>
          <a:xfrm>
            <a:off x="5660707" y="6178610"/>
            <a:ext cx="774119" cy="18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B4E4C9-128A-4A78-8D3A-23A5A5E11387}"/>
              </a:ext>
            </a:extLst>
          </p:cNvPr>
          <p:cNvCxnSpPr>
            <a:cxnSpLocks/>
            <a:stCxn id="99" idx="3"/>
          </p:cNvCxnSpPr>
          <p:nvPr/>
        </p:nvCxnSpPr>
        <p:spPr>
          <a:xfrm>
            <a:off x="8277490" y="6196856"/>
            <a:ext cx="1476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6F6F3ED-D19C-4245-ADF8-7ED81631E2DA}"/>
              </a:ext>
            </a:extLst>
          </p:cNvPr>
          <p:cNvSpPr txBox="1"/>
          <p:nvPr/>
        </p:nvSpPr>
        <p:spPr>
          <a:xfrm>
            <a:off x="2907347" y="5855444"/>
            <a:ext cx="2753360" cy="646331"/>
          </a:xfrm>
          <a:prstGeom prst="rect">
            <a:avLst/>
          </a:prstGeom>
          <a:noFill/>
        </p:spPr>
        <p:txBody>
          <a:bodyPr wrap="square" rtlCol="0">
            <a:spAutoFit/>
          </a:bodyPr>
          <a:lstStyle/>
          <a:p>
            <a:r>
              <a:rPr lang="en-US" dirty="0">
                <a:solidFill>
                  <a:schemeClr val="bg1"/>
                </a:solidFill>
              </a:rPr>
              <a:t>Previously visited place</a:t>
            </a:r>
          </a:p>
          <a:p>
            <a:r>
              <a:rPr lang="en-US" dirty="0">
                <a:solidFill>
                  <a:schemeClr val="bg1"/>
                </a:solidFill>
              </a:rPr>
              <a:t>(Loop detected)</a:t>
            </a:r>
          </a:p>
        </p:txBody>
      </p:sp>
      <p:sp>
        <p:nvSpPr>
          <p:cNvPr id="108" name="TextBox 107">
            <a:extLst>
              <a:ext uri="{FF2B5EF4-FFF2-40B4-BE49-F238E27FC236}">
                <a16:creationId xmlns:a16="http://schemas.microsoft.com/office/drawing/2014/main" id="{C143FE3E-1D3D-4005-BE56-EEBAF0130AA5}"/>
              </a:ext>
            </a:extLst>
          </p:cNvPr>
          <p:cNvSpPr txBox="1"/>
          <p:nvPr/>
        </p:nvSpPr>
        <p:spPr>
          <a:xfrm>
            <a:off x="9826625" y="5803083"/>
            <a:ext cx="2085446" cy="923330"/>
          </a:xfrm>
          <a:prstGeom prst="rect">
            <a:avLst/>
          </a:prstGeom>
          <a:noFill/>
        </p:spPr>
        <p:txBody>
          <a:bodyPr wrap="square" rtlCol="0">
            <a:spAutoFit/>
          </a:bodyPr>
          <a:lstStyle/>
          <a:p>
            <a:r>
              <a:rPr lang="en-US" dirty="0">
                <a:solidFill>
                  <a:schemeClr val="bg1"/>
                </a:solidFill>
              </a:rPr>
              <a:t>Adjusted local and global odometry data</a:t>
            </a:r>
          </a:p>
        </p:txBody>
      </p:sp>
      <p:sp>
        <p:nvSpPr>
          <p:cNvPr id="113" name="TextBox 112">
            <a:extLst>
              <a:ext uri="{FF2B5EF4-FFF2-40B4-BE49-F238E27FC236}">
                <a16:creationId xmlns:a16="http://schemas.microsoft.com/office/drawing/2014/main" id="{3D2300E2-E9EA-46A1-9834-79036AE81960}"/>
              </a:ext>
            </a:extLst>
          </p:cNvPr>
          <p:cNvSpPr txBox="1"/>
          <p:nvPr/>
        </p:nvSpPr>
        <p:spPr>
          <a:xfrm>
            <a:off x="7934326" y="4026754"/>
            <a:ext cx="1133476" cy="307777"/>
          </a:xfrm>
          <a:prstGeom prst="rect">
            <a:avLst/>
          </a:prstGeom>
          <a:solidFill>
            <a:schemeClr val="bg1"/>
          </a:solidFill>
        </p:spPr>
        <p:txBody>
          <a:bodyPr wrap="square" rtlCol="0">
            <a:spAutoFit/>
          </a:bodyPr>
          <a:lstStyle/>
          <a:p>
            <a:r>
              <a:rPr lang="en-US" sz="1400" b="1" dirty="0"/>
              <a:t>New Data</a:t>
            </a:r>
          </a:p>
        </p:txBody>
      </p:sp>
      <p:sp>
        <p:nvSpPr>
          <p:cNvPr id="114" name="TextBox 113">
            <a:extLst>
              <a:ext uri="{FF2B5EF4-FFF2-40B4-BE49-F238E27FC236}">
                <a16:creationId xmlns:a16="http://schemas.microsoft.com/office/drawing/2014/main" id="{D06BAF68-6D3F-49DC-8A05-F998F020FEEA}"/>
              </a:ext>
            </a:extLst>
          </p:cNvPr>
          <p:cNvSpPr txBox="1"/>
          <p:nvPr/>
        </p:nvSpPr>
        <p:spPr>
          <a:xfrm>
            <a:off x="8051799" y="2379871"/>
            <a:ext cx="1133476" cy="307777"/>
          </a:xfrm>
          <a:prstGeom prst="rect">
            <a:avLst/>
          </a:prstGeom>
          <a:solidFill>
            <a:schemeClr val="bg1"/>
          </a:solidFill>
        </p:spPr>
        <p:txBody>
          <a:bodyPr wrap="square" rtlCol="0">
            <a:spAutoFit/>
          </a:bodyPr>
          <a:lstStyle/>
          <a:p>
            <a:r>
              <a:rPr lang="en-US" sz="1400" b="1" dirty="0"/>
              <a:t>First Data</a:t>
            </a:r>
          </a:p>
        </p:txBody>
      </p:sp>
      <p:sp>
        <p:nvSpPr>
          <p:cNvPr id="115" name="TextBox 114">
            <a:extLst>
              <a:ext uri="{FF2B5EF4-FFF2-40B4-BE49-F238E27FC236}">
                <a16:creationId xmlns:a16="http://schemas.microsoft.com/office/drawing/2014/main" id="{04654D98-D6CF-497E-8554-D1364A866984}"/>
              </a:ext>
            </a:extLst>
          </p:cNvPr>
          <p:cNvSpPr txBox="1"/>
          <p:nvPr/>
        </p:nvSpPr>
        <p:spPr>
          <a:xfrm>
            <a:off x="5780220" y="5405685"/>
            <a:ext cx="3151876" cy="307777"/>
          </a:xfrm>
          <a:prstGeom prst="rect">
            <a:avLst/>
          </a:prstGeom>
          <a:solidFill>
            <a:schemeClr val="bg1"/>
          </a:solidFill>
        </p:spPr>
        <p:txBody>
          <a:bodyPr wrap="square" rtlCol="0">
            <a:spAutoFit/>
          </a:bodyPr>
          <a:lstStyle/>
          <a:p>
            <a:r>
              <a:rPr lang="en-US" sz="1400" b="1" dirty="0"/>
              <a:t>Adjustment for drift accumulated</a:t>
            </a:r>
          </a:p>
        </p:txBody>
      </p:sp>
      <p:sp>
        <p:nvSpPr>
          <p:cNvPr id="38" name="Rectangle 37">
            <a:extLst>
              <a:ext uri="{FF2B5EF4-FFF2-40B4-BE49-F238E27FC236}">
                <a16:creationId xmlns:a16="http://schemas.microsoft.com/office/drawing/2014/main" id="{9F0E2E55-6BE7-40AF-917C-51E3B87F54E2}"/>
              </a:ext>
            </a:extLst>
          </p:cNvPr>
          <p:cNvSpPr/>
          <p:nvPr/>
        </p:nvSpPr>
        <p:spPr>
          <a:xfrm>
            <a:off x="2917825" y="3998179"/>
            <a:ext cx="8994246" cy="27359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940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Tree>
    <p:extLst>
      <p:ext uri="{BB962C8B-B14F-4D97-AF65-F5344CB8AC3E}">
        <p14:creationId xmlns:p14="http://schemas.microsoft.com/office/powerpoint/2010/main" val="3996844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8979"/>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90805"/>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9525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043237" y="816412"/>
            <a:ext cx="8658225" cy="461665"/>
          </a:xfrm>
          <a:prstGeom prst="rect">
            <a:avLst/>
          </a:prstGeom>
          <a:noFill/>
        </p:spPr>
        <p:txBody>
          <a:bodyPr wrap="square" rtlCol="0">
            <a:spAutoFit/>
          </a:bodyPr>
          <a:lstStyle/>
          <a:p>
            <a:pPr algn="ctr"/>
            <a:r>
              <a:rPr lang="en-US" sz="2400" b="1" dirty="0">
                <a:solidFill>
                  <a:schemeClr val="bg1"/>
                </a:solidFill>
              </a:rPr>
              <a:t>Various modules in VINS</a:t>
            </a:r>
          </a:p>
        </p:txBody>
      </p:sp>
      <p:sp>
        <p:nvSpPr>
          <p:cNvPr id="3" name="TextBox 2">
            <a:extLst>
              <a:ext uri="{FF2B5EF4-FFF2-40B4-BE49-F238E27FC236}">
                <a16:creationId xmlns:a16="http://schemas.microsoft.com/office/drawing/2014/main" id="{C90F2C9D-33B3-415B-BB9C-882AF1BE227F}"/>
              </a:ext>
            </a:extLst>
          </p:cNvPr>
          <p:cNvSpPr txBox="1"/>
          <p:nvPr/>
        </p:nvSpPr>
        <p:spPr>
          <a:xfrm>
            <a:off x="6502400" y="1643481"/>
            <a:ext cx="1828800" cy="369332"/>
          </a:xfrm>
          <a:prstGeom prst="rect">
            <a:avLst/>
          </a:prstGeom>
          <a:noFill/>
          <a:ln w="28575">
            <a:solidFill>
              <a:schemeClr val="accent1"/>
            </a:solidFill>
          </a:ln>
        </p:spPr>
        <p:txBody>
          <a:bodyPr wrap="square" rtlCol="0">
            <a:spAutoFit/>
          </a:bodyPr>
          <a:lstStyle/>
          <a:p>
            <a:r>
              <a:rPr lang="en-US" b="1" dirty="0">
                <a:solidFill>
                  <a:schemeClr val="bg1"/>
                </a:solidFill>
              </a:rPr>
              <a:t>Pre-Processing</a:t>
            </a:r>
          </a:p>
        </p:txBody>
      </p:sp>
      <p:sp>
        <p:nvSpPr>
          <p:cNvPr id="7" name="TextBox 6">
            <a:extLst>
              <a:ext uri="{FF2B5EF4-FFF2-40B4-BE49-F238E27FC236}">
                <a16:creationId xmlns:a16="http://schemas.microsoft.com/office/drawing/2014/main" id="{852FF07E-8398-49D3-8F55-786547F2D60E}"/>
              </a:ext>
            </a:extLst>
          </p:cNvPr>
          <p:cNvSpPr txBox="1"/>
          <p:nvPr/>
        </p:nvSpPr>
        <p:spPr>
          <a:xfrm>
            <a:off x="3203575" y="1458815"/>
            <a:ext cx="1200150" cy="369332"/>
          </a:xfrm>
          <a:prstGeom prst="rect">
            <a:avLst/>
          </a:prstGeom>
          <a:noFill/>
        </p:spPr>
        <p:txBody>
          <a:bodyPr wrap="square" rtlCol="0">
            <a:spAutoFit/>
          </a:bodyPr>
          <a:lstStyle/>
          <a:p>
            <a:r>
              <a:rPr lang="en-US" dirty="0">
                <a:solidFill>
                  <a:schemeClr val="bg1"/>
                </a:solidFill>
              </a:rPr>
              <a:t>Camera</a:t>
            </a:r>
          </a:p>
        </p:txBody>
      </p:sp>
      <p:sp>
        <p:nvSpPr>
          <p:cNvPr id="8" name="TextBox 7">
            <a:extLst>
              <a:ext uri="{FF2B5EF4-FFF2-40B4-BE49-F238E27FC236}">
                <a16:creationId xmlns:a16="http://schemas.microsoft.com/office/drawing/2014/main" id="{76040813-0548-438D-BA26-E012C89F0A0B}"/>
              </a:ext>
            </a:extLst>
          </p:cNvPr>
          <p:cNvSpPr txBox="1"/>
          <p:nvPr/>
        </p:nvSpPr>
        <p:spPr>
          <a:xfrm>
            <a:off x="3136900" y="1912145"/>
            <a:ext cx="1333500" cy="369332"/>
          </a:xfrm>
          <a:prstGeom prst="rect">
            <a:avLst/>
          </a:prstGeom>
          <a:noFill/>
        </p:spPr>
        <p:txBody>
          <a:bodyPr wrap="square" rtlCol="0">
            <a:spAutoFit/>
          </a:bodyPr>
          <a:lstStyle/>
          <a:p>
            <a:r>
              <a:rPr lang="en-US" dirty="0">
                <a:solidFill>
                  <a:schemeClr val="bg1"/>
                </a:solidFill>
              </a:rPr>
              <a:t>IMU data</a:t>
            </a:r>
          </a:p>
        </p:txBody>
      </p:sp>
      <p:cxnSp>
        <p:nvCxnSpPr>
          <p:cNvPr id="10" name="Straight Arrow Connector 9">
            <a:extLst>
              <a:ext uri="{FF2B5EF4-FFF2-40B4-BE49-F238E27FC236}">
                <a16:creationId xmlns:a16="http://schemas.microsoft.com/office/drawing/2014/main" id="{ED515F68-B771-4352-A70D-A70E4CA86EDD}"/>
              </a:ext>
            </a:extLst>
          </p:cNvPr>
          <p:cNvCxnSpPr>
            <a:cxnSpLocks/>
            <a:stCxn id="7" idx="3"/>
            <a:endCxn id="3" idx="1"/>
          </p:cNvCxnSpPr>
          <p:nvPr/>
        </p:nvCxnSpPr>
        <p:spPr>
          <a:xfrm>
            <a:off x="4403725" y="1643481"/>
            <a:ext cx="2098675" cy="1846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B20E46-022E-4F98-B017-BA1BEB441670}"/>
              </a:ext>
            </a:extLst>
          </p:cNvPr>
          <p:cNvCxnSpPr>
            <a:stCxn id="8" idx="3"/>
            <a:endCxn id="3" idx="1"/>
          </p:cNvCxnSpPr>
          <p:nvPr/>
        </p:nvCxnSpPr>
        <p:spPr>
          <a:xfrm flipV="1">
            <a:off x="4470400" y="1828147"/>
            <a:ext cx="2032000" cy="2686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F1F680-EA82-4035-9F74-621B04DE9AB7}"/>
              </a:ext>
            </a:extLst>
          </p:cNvPr>
          <p:cNvCxnSpPr>
            <a:cxnSpLocks/>
            <a:stCxn id="3" idx="3"/>
            <a:endCxn id="18" idx="1"/>
          </p:cNvCxnSpPr>
          <p:nvPr/>
        </p:nvCxnSpPr>
        <p:spPr>
          <a:xfrm flipV="1">
            <a:off x="8331200" y="1803142"/>
            <a:ext cx="1422400" cy="250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08DC61-2975-40AD-9278-CD88E3CC2616}"/>
              </a:ext>
            </a:extLst>
          </p:cNvPr>
          <p:cNvSpPr txBox="1"/>
          <p:nvPr/>
        </p:nvSpPr>
        <p:spPr>
          <a:xfrm>
            <a:off x="9753600" y="1341477"/>
            <a:ext cx="1476375" cy="923330"/>
          </a:xfrm>
          <a:prstGeom prst="rect">
            <a:avLst/>
          </a:prstGeom>
          <a:noFill/>
          <a:ln>
            <a:solidFill>
              <a:schemeClr val="bg1"/>
            </a:solidFill>
          </a:ln>
        </p:spPr>
        <p:txBody>
          <a:bodyPr wrap="square" rtlCol="0">
            <a:spAutoFit/>
          </a:bodyPr>
          <a:lstStyle/>
          <a:p>
            <a:pPr algn="ctr"/>
            <a:r>
              <a:rPr lang="en-US" dirty="0">
                <a:solidFill>
                  <a:schemeClr val="bg1"/>
                </a:solidFill>
              </a:rPr>
              <a:t>Initialization </a:t>
            </a:r>
          </a:p>
          <a:p>
            <a:pPr algn="ctr"/>
            <a:r>
              <a:rPr lang="en-US" dirty="0">
                <a:solidFill>
                  <a:schemeClr val="bg1"/>
                </a:solidFill>
              </a:rPr>
              <a:t>or </a:t>
            </a:r>
          </a:p>
          <a:p>
            <a:pPr algn="ctr"/>
            <a:r>
              <a:rPr lang="en-US" dirty="0">
                <a:solidFill>
                  <a:schemeClr val="bg1"/>
                </a:solidFill>
              </a:rPr>
              <a:t>Core-VIO</a:t>
            </a:r>
          </a:p>
        </p:txBody>
      </p:sp>
      <p:sp>
        <p:nvSpPr>
          <p:cNvPr id="27" name="TextBox 26">
            <a:extLst>
              <a:ext uri="{FF2B5EF4-FFF2-40B4-BE49-F238E27FC236}">
                <a16:creationId xmlns:a16="http://schemas.microsoft.com/office/drawing/2014/main" id="{A32C2D92-1B9E-40F1-B7BF-EF6FABECD38F}"/>
              </a:ext>
            </a:extLst>
          </p:cNvPr>
          <p:cNvSpPr txBox="1"/>
          <p:nvPr/>
        </p:nvSpPr>
        <p:spPr>
          <a:xfrm>
            <a:off x="3379788" y="2935404"/>
            <a:ext cx="1171575" cy="646331"/>
          </a:xfrm>
          <a:prstGeom prst="rect">
            <a:avLst/>
          </a:prstGeom>
          <a:noFill/>
        </p:spPr>
        <p:txBody>
          <a:bodyPr wrap="square" rtlCol="0">
            <a:spAutoFit/>
          </a:bodyPr>
          <a:lstStyle/>
          <a:p>
            <a:r>
              <a:rPr lang="en-US" dirty="0">
                <a:solidFill>
                  <a:schemeClr val="bg1"/>
                </a:solidFill>
              </a:rPr>
              <a:t>No initial estimate</a:t>
            </a:r>
          </a:p>
        </p:txBody>
      </p:sp>
      <p:sp>
        <p:nvSpPr>
          <p:cNvPr id="31" name="TextBox 30">
            <a:extLst>
              <a:ext uri="{FF2B5EF4-FFF2-40B4-BE49-F238E27FC236}">
                <a16:creationId xmlns:a16="http://schemas.microsoft.com/office/drawing/2014/main" id="{8205ED7F-906F-43BA-A516-FDABFE2FA6DF}"/>
              </a:ext>
            </a:extLst>
          </p:cNvPr>
          <p:cNvSpPr txBox="1"/>
          <p:nvPr/>
        </p:nvSpPr>
        <p:spPr>
          <a:xfrm>
            <a:off x="6403975" y="2860715"/>
            <a:ext cx="2228849" cy="646331"/>
          </a:xfrm>
          <a:prstGeom prst="rect">
            <a:avLst/>
          </a:prstGeom>
          <a:noFill/>
          <a:ln w="28575">
            <a:solidFill>
              <a:schemeClr val="accent1"/>
            </a:solidFill>
          </a:ln>
        </p:spPr>
        <p:txBody>
          <a:bodyPr wrap="square" rtlCol="0">
            <a:spAutoFit/>
          </a:bodyPr>
          <a:lstStyle/>
          <a:p>
            <a:r>
              <a:rPr lang="en-US" b="1" dirty="0">
                <a:solidFill>
                  <a:schemeClr val="bg1"/>
                </a:solidFill>
              </a:rPr>
              <a:t>Initialization</a:t>
            </a:r>
          </a:p>
          <a:p>
            <a:r>
              <a:rPr lang="en-US" b="1" dirty="0">
                <a:solidFill>
                  <a:schemeClr val="bg1"/>
                </a:solidFill>
              </a:rPr>
              <a:t>+ failure detection</a:t>
            </a:r>
          </a:p>
        </p:txBody>
      </p:sp>
      <p:sp>
        <p:nvSpPr>
          <p:cNvPr id="32" name="Oval 31">
            <a:extLst>
              <a:ext uri="{FF2B5EF4-FFF2-40B4-BE49-F238E27FC236}">
                <a16:creationId xmlns:a16="http://schemas.microsoft.com/office/drawing/2014/main" id="{8F4EE72D-6BB3-4A5C-88DE-DE30D9A7B9D3}"/>
              </a:ext>
            </a:extLst>
          </p:cNvPr>
          <p:cNvSpPr/>
          <p:nvPr/>
        </p:nvSpPr>
        <p:spPr>
          <a:xfrm>
            <a:off x="9766300" y="2472006"/>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086B6FF-8890-4F27-81EB-8038DCA2A5C5}"/>
              </a:ext>
            </a:extLst>
          </p:cNvPr>
          <p:cNvSpPr txBox="1"/>
          <p:nvPr/>
        </p:nvSpPr>
        <p:spPr>
          <a:xfrm>
            <a:off x="9826625" y="2722215"/>
            <a:ext cx="1646237" cy="923330"/>
          </a:xfrm>
          <a:prstGeom prst="rect">
            <a:avLst/>
          </a:prstGeom>
          <a:noFill/>
        </p:spPr>
        <p:txBody>
          <a:bodyPr wrap="square" rtlCol="0">
            <a:spAutoFit/>
          </a:bodyPr>
          <a:lstStyle/>
          <a:p>
            <a:r>
              <a:rPr lang="en-US" dirty="0">
                <a:solidFill>
                  <a:schemeClr val="bg1"/>
                </a:solidFill>
              </a:rPr>
              <a:t>Starting  estimate</a:t>
            </a:r>
          </a:p>
          <a:p>
            <a:r>
              <a:rPr lang="en-US" dirty="0">
                <a:solidFill>
                  <a:schemeClr val="bg1"/>
                </a:solidFill>
              </a:rPr>
              <a:t>for Core-VIO</a:t>
            </a:r>
          </a:p>
        </p:txBody>
      </p:sp>
      <p:cxnSp>
        <p:nvCxnSpPr>
          <p:cNvPr id="35" name="Straight Arrow Connector 34">
            <a:extLst>
              <a:ext uri="{FF2B5EF4-FFF2-40B4-BE49-F238E27FC236}">
                <a16:creationId xmlns:a16="http://schemas.microsoft.com/office/drawing/2014/main" id="{BFFF5BE0-26FD-41A3-82C5-69FE8A5A516D}"/>
              </a:ext>
            </a:extLst>
          </p:cNvPr>
          <p:cNvCxnSpPr>
            <a:cxnSpLocks/>
            <a:endCxn id="31" idx="1"/>
          </p:cNvCxnSpPr>
          <p:nvPr/>
        </p:nvCxnSpPr>
        <p:spPr>
          <a:xfrm flipV="1">
            <a:off x="4727574" y="3183881"/>
            <a:ext cx="1676401" cy="56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3AF7F4-A455-4DB0-8432-3C3ECC9DCD10}"/>
              </a:ext>
            </a:extLst>
          </p:cNvPr>
          <p:cNvCxnSpPr>
            <a:cxnSpLocks/>
            <a:stCxn id="31" idx="3"/>
            <a:endCxn id="32" idx="2"/>
          </p:cNvCxnSpPr>
          <p:nvPr/>
        </p:nvCxnSpPr>
        <p:spPr>
          <a:xfrm>
            <a:off x="8632824" y="3183881"/>
            <a:ext cx="1133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032787E-CD60-4247-9D54-94B407E3A513}"/>
              </a:ext>
            </a:extLst>
          </p:cNvPr>
          <p:cNvSpPr/>
          <p:nvPr/>
        </p:nvSpPr>
        <p:spPr>
          <a:xfrm>
            <a:off x="3203575" y="2546694"/>
            <a:ext cx="1524000" cy="14237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C2BB1FD8-1496-4071-A456-9135041BF56D}"/>
              </a:ext>
            </a:extLst>
          </p:cNvPr>
          <p:cNvSpPr txBox="1"/>
          <p:nvPr/>
        </p:nvSpPr>
        <p:spPr>
          <a:xfrm>
            <a:off x="3277393" y="4545127"/>
            <a:ext cx="1319214" cy="646331"/>
          </a:xfrm>
          <a:prstGeom prst="rect">
            <a:avLst/>
          </a:prstGeom>
          <a:noFill/>
        </p:spPr>
        <p:txBody>
          <a:bodyPr wrap="square" rtlCol="0">
            <a:spAutoFit/>
          </a:bodyPr>
          <a:lstStyle/>
          <a:p>
            <a:r>
              <a:rPr lang="en-US" dirty="0">
                <a:solidFill>
                  <a:schemeClr val="bg1"/>
                </a:solidFill>
              </a:rPr>
              <a:t>Previous estimates</a:t>
            </a:r>
          </a:p>
        </p:txBody>
      </p:sp>
      <p:sp>
        <p:nvSpPr>
          <p:cNvPr id="62" name="TextBox 61">
            <a:extLst>
              <a:ext uri="{FF2B5EF4-FFF2-40B4-BE49-F238E27FC236}">
                <a16:creationId xmlns:a16="http://schemas.microsoft.com/office/drawing/2014/main" id="{F1CB1EFC-FE9A-4052-8CC0-492DF337CE3A}"/>
              </a:ext>
            </a:extLst>
          </p:cNvPr>
          <p:cNvSpPr txBox="1"/>
          <p:nvPr/>
        </p:nvSpPr>
        <p:spPr>
          <a:xfrm>
            <a:off x="6215062" y="4673084"/>
            <a:ext cx="2403475" cy="369332"/>
          </a:xfrm>
          <a:prstGeom prst="rect">
            <a:avLst/>
          </a:prstGeom>
          <a:noFill/>
          <a:ln w="28575">
            <a:solidFill>
              <a:schemeClr val="accent1"/>
            </a:solidFill>
          </a:ln>
        </p:spPr>
        <p:txBody>
          <a:bodyPr wrap="square" rtlCol="0">
            <a:spAutoFit/>
          </a:bodyPr>
          <a:lstStyle/>
          <a:p>
            <a:r>
              <a:rPr lang="en-US" b="1" dirty="0">
                <a:solidFill>
                  <a:schemeClr val="bg1"/>
                </a:solidFill>
              </a:rPr>
              <a:t>Core-VIO algorithm</a:t>
            </a:r>
          </a:p>
        </p:txBody>
      </p:sp>
      <p:sp>
        <p:nvSpPr>
          <p:cNvPr id="64" name="TextBox 63">
            <a:extLst>
              <a:ext uri="{FF2B5EF4-FFF2-40B4-BE49-F238E27FC236}">
                <a16:creationId xmlns:a16="http://schemas.microsoft.com/office/drawing/2014/main" id="{868EE035-D187-47BB-AC90-EA1F16574268}"/>
              </a:ext>
            </a:extLst>
          </p:cNvPr>
          <p:cNvSpPr txBox="1"/>
          <p:nvPr/>
        </p:nvSpPr>
        <p:spPr>
          <a:xfrm>
            <a:off x="9954418" y="4507027"/>
            <a:ext cx="1319214" cy="646331"/>
          </a:xfrm>
          <a:prstGeom prst="rect">
            <a:avLst/>
          </a:prstGeom>
          <a:noFill/>
        </p:spPr>
        <p:txBody>
          <a:bodyPr wrap="square" rtlCol="0">
            <a:spAutoFit/>
          </a:bodyPr>
          <a:lstStyle/>
          <a:p>
            <a:r>
              <a:rPr lang="en-US" dirty="0">
                <a:solidFill>
                  <a:schemeClr val="bg1"/>
                </a:solidFill>
              </a:rPr>
              <a:t>New estimates</a:t>
            </a:r>
          </a:p>
        </p:txBody>
      </p:sp>
      <p:cxnSp>
        <p:nvCxnSpPr>
          <p:cNvPr id="67" name="Straight Arrow Connector 66">
            <a:extLst>
              <a:ext uri="{FF2B5EF4-FFF2-40B4-BE49-F238E27FC236}">
                <a16:creationId xmlns:a16="http://schemas.microsoft.com/office/drawing/2014/main" id="{8A8658FF-952E-4E01-B973-8E6862A2ACB2}"/>
              </a:ext>
            </a:extLst>
          </p:cNvPr>
          <p:cNvCxnSpPr>
            <a:cxnSpLocks/>
            <a:stCxn id="59" idx="6"/>
            <a:endCxn id="62" idx="1"/>
          </p:cNvCxnSpPr>
          <p:nvPr/>
        </p:nvCxnSpPr>
        <p:spPr>
          <a:xfrm flipV="1">
            <a:off x="4699000" y="4857750"/>
            <a:ext cx="1516062" cy="1054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E118F20-6C18-4930-ADEE-37240DDC00C8}"/>
              </a:ext>
            </a:extLst>
          </p:cNvPr>
          <p:cNvCxnSpPr>
            <a:stCxn id="62" idx="3"/>
            <a:endCxn id="65" idx="2"/>
          </p:cNvCxnSpPr>
          <p:nvPr/>
        </p:nvCxnSpPr>
        <p:spPr>
          <a:xfrm flipV="1">
            <a:off x="8618537" y="4830194"/>
            <a:ext cx="1233488" cy="275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7BCC14FC-D207-4DD0-8285-80369BAAA765}"/>
              </a:ext>
            </a:extLst>
          </p:cNvPr>
          <p:cNvCxnSpPr>
            <a:cxnSpLocks/>
            <a:endCxn id="31" idx="0"/>
          </p:cNvCxnSpPr>
          <p:nvPr/>
        </p:nvCxnSpPr>
        <p:spPr>
          <a:xfrm rot="10800000" flipV="1">
            <a:off x="7518400" y="2376629"/>
            <a:ext cx="4250532" cy="48408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775EE5C-DD0A-4A51-862F-29AC21C104DF}"/>
              </a:ext>
            </a:extLst>
          </p:cNvPr>
          <p:cNvCxnSpPr>
            <a:cxnSpLocks/>
            <a:endCxn id="62" idx="0"/>
          </p:cNvCxnSpPr>
          <p:nvPr/>
        </p:nvCxnSpPr>
        <p:spPr>
          <a:xfrm rot="10800000" flipV="1">
            <a:off x="7416801" y="4026754"/>
            <a:ext cx="4352131" cy="646330"/>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6FF2860-B093-4368-835D-87D4C78D70C2}"/>
              </a:ext>
            </a:extLst>
          </p:cNvPr>
          <p:cNvCxnSpPr>
            <a:endCxn id="18" idx="3"/>
          </p:cNvCxnSpPr>
          <p:nvPr/>
        </p:nvCxnSpPr>
        <p:spPr>
          <a:xfrm rot="16200000" flipV="1">
            <a:off x="10387648" y="2645469"/>
            <a:ext cx="2223612" cy="53895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510BE70-4AA2-489A-9478-13739C6E75DC}"/>
              </a:ext>
            </a:extLst>
          </p:cNvPr>
          <p:cNvSpPr txBox="1"/>
          <p:nvPr/>
        </p:nvSpPr>
        <p:spPr>
          <a:xfrm>
            <a:off x="6434826" y="5735191"/>
            <a:ext cx="1842664" cy="923330"/>
          </a:xfrm>
          <a:prstGeom prst="rect">
            <a:avLst/>
          </a:prstGeom>
          <a:noFill/>
          <a:ln w="28575">
            <a:solidFill>
              <a:schemeClr val="accent1"/>
            </a:solidFill>
          </a:ln>
        </p:spPr>
        <p:txBody>
          <a:bodyPr wrap="square" rtlCol="0">
            <a:spAutoFit/>
          </a:bodyPr>
          <a:lstStyle/>
          <a:p>
            <a:r>
              <a:rPr lang="en-US" b="1" dirty="0" err="1">
                <a:solidFill>
                  <a:schemeClr val="bg1"/>
                </a:solidFill>
              </a:rPr>
              <a:t>Relocalization</a:t>
            </a:r>
            <a:r>
              <a:rPr lang="en-US" b="1" dirty="0">
                <a:solidFill>
                  <a:schemeClr val="bg1"/>
                </a:solidFill>
              </a:rPr>
              <a:t> + Pose graph Optimization</a:t>
            </a:r>
          </a:p>
        </p:txBody>
      </p:sp>
      <p:cxnSp>
        <p:nvCxnSpPr>
          <p:cNvPr id="101" name="Straight Arrow Connector 100">
            <a:extLst>
              <a:ext uri="{FF2B5EF4-FFF2-40B4-BE49-F238E27FC236}">
                <a16:creationId xmlns:a16="http://schemas.microsoft.com/office/drawing/2014/main" id="{5AE3B653-79F3-41B5-B140-31E6B4F5D027}"/>
              </a:ext>
            </a:extLst>
          </p:cNvPr>
          <p:cNvCxnSpPr>
            <a:cxnSpLocks/>
            <a:stCxn id="107" idx="3"/>
            <a:endCxn id="99" idx="1"/>
          </p:cNvCxnSpPr>
          <p:nvPr/>
        </p:nvCxnSpPr>
        <p:spPr>
          <a:xfrm>
            <a:off x="5660707" y="6178610"/>
            <a:ext cx="774119" cy="18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B4E4C9-128A-4A78-8D3A-23A5A5E11387}"/>
              </a:ext>
            </a:extLst>
          </p:cNvPr>
          <p:cNvCxnSpPr>
            <a:cxnSpLocks/>
            <a:stCxn id="99" idx="3"/>
          </p:cNvCxnSpPr>
          <p:nvPr/>
        </p:nvCxnSpPr>
        <p:spPr>
          <a:xfrm>
            <a:off x="8277490" y="6196856"/>
            <a:ext cx="1476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6F6F3ED-D19C-4245-ADF8-7ED81631E2DA}"/>
              </a:ext>
            </a:extLst>
          </p:cNvPr>
          <p:cNvSpPr txBox="1"/>
          <p:nvPr/>
        </p:nvSpPr>
        <p:spPr>
          <a:xfrm>
            <a:off x="2907347" y="5855444"/>
            <a:ext cx="2753360" cy="646331"/>
          </a:xfrm>
          <a:prstGeom prst="rect">
            <a:avLst/>
          </a:prstGeom>
          <a:noFill/>
        </p:spPr>
        <p:txBody>
          <a:bodyPr wrap="square" rtlCol="0">
            <a:spAutoFit/>
          </a:bodyPr>
          <a:lstStyle/>
          <a:p>
            <a:r>
              <a:rPr lang="en-US" dirty="0">
                <a:solidFill>
                  <a:schemeClr val="bg1"/>
                </a:solidFill>
              </a:rPr>
              <a:t>Previously visited place</a:t>
            </a:r>
          </a:p>
          <a:p>
            <a:r>
              <a:rPr lang="en-US" dirty="0">
                <a:solidFill>
                  <a:schemeClr val="bg1"/>
                </a:solidFill>
              </a:rPr>
              <a:t>(Loop detected)</a:t>
            </a:r>
          </a:p>
        </p:txBody>
      </p:sp>
      <p:sp>
        <p:nvSpPr>
          <p:cNvPr id="108" name="TextBox 107">
            <a:extLst>
              <a:ext uri="{FF2B5EF4-FFF2-40B4-BE49-F238E27FC236}">
                <a16:creationId xmlns:a16="http://schemas.microsoft.com/office/drawing/2014/main" id="{C143FE3E-1D3D-4005-BE56-EEBAF0130AA5}"/>
              </a:ext>
            </a:extLst>
          </p:cNvPr>
          <p:cNvSpPr txBox="1"/>
          <p:nvPr/>
        </p:nvSpPr>
        <p:spPr>
          <a:xfrm>
            <a:off x="9826625" y="5803083"/>
            <a:ext cx="2085446" cy="923330"/>
          </a:xfrm>
          <a:prstGeom prst="rect">
            <a:avLst/>
          </a:prstGeom>
          <a:noFill/>
        </p:spPr>
        <p:txBody>
          <a:bodyPr wrap="square" rtlCol="0">
            <a:spAutoFit/>
          </a:bodyPr>
          <a:lstStyle/>
          <a:p>
            <a:r>
              <a:rPr lang="en-US" dirty="0">
                <a:solidFill>
                  <a:schemeClr val="bg1"/>
                </a:solidFill>
              </a:rPr>
              <a:t>Adjusted local and global odometry data</a:t>
            </a:r>
          </a:p>
        </p:txBody>
      </p:sp>
      <p:sp>
        <p:nvSpPr>
          <p:cNvPr id="113" name="TextBox 112">
            <a:extLst>
              <a:ext uri="{FF2B5EF4-FFF2-40B4-BE49-F238E27FC236}">
                <a16:creationId xmlns:a16="http://schemas.microsoft.com/office/drawing/2014/main" id="{3D2300E2-E9EA-46A1-9834-79036AE81960}"/>
              </a:ext>
            </a:extLst>
          </p:cNvPr>
          <p:cNvSpPr txBox="1"/>
          <p:nvPr/>
        </p:nvSpPr>
        <p:spPr>
          <a:xfrm>
            <a:off x="7934326" y="4026754"/>
            <a:ext cx="1133476" cy="307777"/>
          </a:xfrm>
          <a:prstGeom prst="rect">
            <a:avLst/>
          </a:prstGeom>
          <a:solidFill>
            <a:schemeClr val="bg1"/>
          </a:solidFill>
        </p:spPr>
        <p:txBody>
          <a:bodyPr wrap="square" rtlCol="0">
            <a:spAutoFit/>
          </a:bodyPr>
          <a:lstStyle/>
          <a:p>
            <a:r>
              <a:rPr lang="en-US" sz="1400" b="1" dirty="0"/>
              <a:t>New Data</a:t>
            </a:r>
          </a:p>
        </p:txBody>
      </p:sp>
      <p:sp>
        <p:nvSpPr>
          <p:cNvPr id="114" name="TextBox 113">
            <a:extLst>
              <a:ext uri="{FF2B5EF4-FFF2-40B4-BE49-F238E27FC236}">
                <a16:creationId xmlns:a16="http://schemas.microsoft.com/office/drawing/2014/main" id="{D06BAF68-6D3F-49DC-8A05-F998F020FEEA}"/>
              </a:ext>
            </a:extLst>
          </p:cNvPr>
          <p:cNvSpPr txBox="1"/>
          <p:nvPr/>
        </p:nvSpPr>
        <p:spPr>
          <a:xfrm>
            <a:off x="8051799" y="2379871"/>
            <a:ext cx="1133476" cy="307777"/>
          </a:xfrm>
          <a:prstGeom prst="rect">
            <a:avLst/>
          </a:prstGeom>
          <a:solidFill>
            <a:schemeClr val="bg1"/>
          </a:solidFill>
        </p:spPr>
        <p:txBody>
          <a:bodyPr wrap="square" rtlCol="0">
            <a:spAutoFit/>
          </a:bodyPr>
          <a:lstStyle/>
          <a:p>
            <a:r>
              <a:rPr lang="en-US" sz="1400" b="1" dirty="0"/>
              <a:t>First Data</a:t>
            </a:r>
          </a:p>
        </p:txBody>
      </p:sp>
      <p:sp>
        <p:nvSpPr>
          <p:cNvPr id="115" name="TextBox 114">
            <a:extLst>
              <a:ext uri="{FF2B5EF4-FFF2-40B4-BE49-F238E27FC236}">
                <a16:creationId xmlns:a16="http://schemas.microsoft.com/office/drawing/2014/main" id="{04654D98-D6CF-497E-8554-D1364A866984}"/>
              </a:ext>
            </a:extLst>
          </p:cNvPr>
          <p:cNvSpPr txBox="1"/>
          <p:nvPr/>
        </p:nvSpPr>
        <p:spPr>
          <a:xfrm>
            <a:off x="5780220" y="5405685"/>
            <a:ext cx="3151876" cy="307777"/>
          </a:xfrm>
          <a:prstGeom prst="rect">
            <a:avLst/>
          </a:prstGeom>
          <a:solidFill>
            <a:schemeClr val="bg1"/>
          </a:solidFill>
        </p:spPr>
        <p:txBody>
          <a:bodyPr wrap="square" rtlCol="0">
            <a:spAutoFit/>
          </a:bodyPr>
          <a:lstStyle/>
          <a:p>
            <a:r>
              <a:rPr lang="en-US" sz="1400" b="1" dirty="0"/>
              <a:t>Adjustment for drift accumulated</a:t>
            </a:r>
          </a:p>
        </p:txBody>
      </p:sp>
      <p:sp>
        <p:nvSpPr>
          <p:cNvPr id="38" name="Rectangle 37">
            <a:extLst>
              <a:ext uri="{FF2B5EF4-FFF2-40B4-BE49-F238E27FC236}">
                <a16:creationId xmlns:a16="http://schemas.microsoft.com/office/drawing/2014/main" id="{AC834165-FE6D-4922-A795-8BC74F373D31}"/>
              </a:ext>
            </a:extLst>
          </p:cNvPr>
          <p:cNvSpPr/>
          <p:nvPr/>
        </p:nvSpPr>
        <p:spPr>
          <a:xfrm>
            <a:off x="2917825" y="5338024"/>
            <a:ext cx="8994246" cy="14247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F42206F-9163-49EF-9B6D-DFC38C64F586}"/>
              </a:ext>
            </a:extLst>
          </p:cNvPr>
          <p:cNvSpPr/>
          <p:nvPr/>
        </p:nvSpPr>
        <p:spPr>
          <a:xfrm>
            <a:off x="3175000" y="415641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3570E66-6FB4-4C59-9612-247110A1F116}"/>
              </a:ext>
            </a:extLst>
          </p:cNvPr>
          <p:cNvSpPr/>
          <p:nvPr/>
        </p:nvSpPr>
        <p:spPr>
          <a:xfrm>
            <a:off x="9852025" y="411831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243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8979"/>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90805"/>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9525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043237" y="816412"/>
            <a:ext cx="8658225" cy="461665"/>
          </a:xfrm>
          <a:prstGeom prst="rect">
            <a:avLst/>
          </a:prstGeom>
          <a:noFill/>
        </p:spPr>
        <p:txBody>
          <a:bodyPr wrap="square" rtlCol="0">
            <a:spAutoFit/>
          </a:bodyPr>
          <a:lstStyle/>
          <a:p>
            <a:pPr algn="ctr"/>
            <a:r>
              <a:rPr lang="en-US" sz="2400" b="1" dirty="0">
                <a:solidFill>
                  <a:schemeClr val="bg1"/>
                </a:solidFill>
              </a:rPr>
              <a:t>Various modules in VINS</a:t>
            </a:r>
          </a:p>
        </p:txBody>
      </p:sp>
      <p:sp>
        <p:nvSpPr>
          <p:cNvPr id="3" name="TextBox 2">
            <a:extLst>
              <a:ext uri="{FF2B5EF4-FFF2-40B4-BE49-F238E27FC236}">
                <a16:creationId xmlns:a16="http://schemas.microsoft.com/office/drawing/2014/main" id="{C90F2C9D-33B3-415B-BB9C-882AF1BE227F}"/>
              </a:ext>
            </a:extLst>
          </p:cNvPr>
          <p:cNvSpPr txBox="1"/>
          <p:nvPr/>
        </p:nvSpPr>
        <p:spPr>
          <a:xfrm>
            <a:off x="6502400" y="1643481"/>
            <a:ext cx="1828800" cy="369332"/>
          </a:xfrm>
          <a:prstGeom prst="rect">
            <a:avLst/>
          </a:prstGeom>
          <a:noFill/>
          <a:ln w="28575">
            <a:solidFill>
              <a:schemeClr val="accent1"/>
            </a:solidFill>
          </a:ln>
        </p:spPr>
        <p:txBody>
          <a:bodyPr wrap="square" rtlCol="0">
            <a:spAutoFit/>
          </a:bodyPr>
          <a:lstStyle/>
          <a:p>
            <a:r>
              <a:rPr lang="en-US" b="1" dirty="0">
                <a:solidFill>
                  <a:schemeClr val="bg1"/>
                </a:solidFill>
              </a:rPr>
              <a:t>Pre-Processing</a:t>
            </a:r>
          </a:p>
        </p:txBody>
      </p:sp>
      <p:sp>
        <p:nvSpPr>
          <p:cNvPr id="7" name="TextBox 6">
            <a:extLst>
              <a:ext uri="{FF2B5EF4-FFF2-40B4-BE49-F238E27FC236}">
                <a16:creationId xmlns:a16="http://schemas.microsoft.com/office/drawing/2014/main" id="{852FF07E-8398-49D3-8F55-786547F2D60E}"/>
              </a:ext>
            </a:extLst>
          </p:cNvPr>
          <p:cNvSpPr txBox="1"/>
          <p:nvPr/>
        </p:nvSpPr>
        <p:spPr>
          <a:xfrm>
            <a:off x="3203575" y="1458815"/>
            <a:ext cx="1200150" cy="369332"/>
          </a:xfrm>
          <a:prstGeom prst="rect">
            <a:avLst/>
          </a:prstGeom>
          <a:noFill/>
        </p:spPr>
        <p:txBody>
          <a:bodyPr wrap="square" rtlCol="0">
            <a:spAutoFit/>
          </a:bodyPr>
          <a:lstStyle/>
          <a:p>
            <a:r>
              <a:rPr lang="en-US" dirty="0">
                <a:solidFill>
                  <a:schemeClr val="bg1"/>
                </a:solidFill>
              </a:rPr>
              <a:t>Camera</a:t>
            </a:r>
          </a:p>
        </p:txBody>
      </p:sp>
      <p:sp>
        <p:nvSpPr>
          <p:cNvPr id="8" name="TextBox 7">
            <a:extLst>
              <a:ext uri="{FF2B5EF4-FFF2-40B4-BE49-F238E27FC236}">
                <a16:creationId xmlns:a16="http://schemas.microsoft.com/office/drawing/2014/main" id="{76040813-0548-438D-BA26-E012C89F0A0B}"/>
              </a:ext>
            </a:extLst>
          </p:cNvPr>
          <p:cNvSpPr txBox="1"/>
          <p:nvPr/>
        </p:nvSpPr>
        <p:spPr>
          <a:xfrm>
            <a:off x="3136900" y="1912145"/>
            <a:ext cx="1333500" cy="369332"/>
          </a:xfrm>
          <a:prstGeom prst="rect">
            <a:avLst/>
          </a:prstGeom>
          <a:noFill/>
        </p:spPr>
        <p:txBody>
          <a:bodyPr wrap="square" rtlCol="0">
            <a:spAutoFit/>
          </a:bodyPr>
          <a:lstStyle/>
          <a:p>
            <a:r>
              <a:rPr lang="en-US" dirty="0">
                <a:solidFill>
                  <a:schemeClr val="bg1"/>
                </a:solidFill>
              </a:rPr>
              <a:t>IMU data</a:t>
            </a:r>
          </a:p>
        </p:txBody>
      </p:sp>
      <p:cxnSp>
        <p:nvCxnSpPr>
          <p:cNvPr id="10" name="Straight Arrow Connector 9">
            <a:extLst>
              <a:ext uri="{FF2B5EF4-FFF2-40B4-BE49-F238E27FC236}">
                <a16:creationId xmlns:a16="http://schemas.microsoft.com/office/drawing/2014/main" id="{ED515F68-B771-4352-A70D-A70E4CA86EDD}"/>
              </a:ext>
            </a:extLst>
          </p:cNvPr>
          <p:cNvCxnSpPr>
            <a:cxnSpLocks/>
            <a:stCxn id="7" idx="3"/>
            <a:endCxn id="3" idx="1"/>
          </p:cNvCxnSpPr>
          <p:nvPr/>
        </p:nvCxnSpPr>
        <p:spPr>
          <a:xfrm>
            <a:off x="4403725" y="1643481"/>
            <a:ext cx="2098675" cy="18466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B20E46-022E-4F98-B017-BA1BEB441670}"/>
              </a:ext>
            </a:extLst>
          </p:cNvPr>
          <p:cNvCxnSpPr>
            <a:stCxn id="8" idx="3"/>
            <a:endCxn id="3" idx="1"/>
          </p:cNvCxnSpPr>
          <p:nvPr/>
        </p:nvCxnSpPr>
        <p:spPr>
          <a:xfrm flipV="1">
            <a:off x="4470400" y="1828147"/>
            <a:ext cx="2032000" cy="2686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F1F680-EA82-4035-9F74-621B04DE9AB7}"/>
              </a:ext>
            </a:extLst>
          </p:cNvPr>
          <p:cNvCxnSpPr>
            <a:cxnSpLocks/>
            <a:stCxn id="3" idx="3"/>
            <a:endCxn id="18" idx="1"/>
          </p:cNvCxnSpPr>
          <p:nvPr/>
        </p:nvCxnSpPr>
        <p:spPr>
          <a:xfrm flipV="1">
            <a:off x="8331200" y="1803142"/>
            <a:ext cx="1422400" cy="2500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808DC61-2975-40AD-9278-CD88E3CC2616}"/>
              </a:ext>
            </a:extLst>
          </p:cNvPr>
          <p:cNvSpPr txBox="1"/>
          <p:nvPr/>
        </p:nvSpPr>
        <p:spPr>
          <a:xfrm>
            <a:off x="9753600" y="1341477"/>
            <a:ext cx="1476375" cy="923330"/>
          </a:xfrm>
          <a:prstGeom prst="rect">
            <a:avLst/>
          </a:prstGeom>
          <a:noFill/>
          <a:ln>
            <a:solidFill>
              <a:schemeClr val="bg1"/>
            </a:solidFill>
          </a:ln>
        </p:spPr>
        <p:txBody>
          <a:bodyPr wrap="square" rtlCol="0">
            <a:spAutoFit/>
          </a:bodyPr>
          <a:lstStyle/>
          <a:p>
            <a:pPr algn="ctr"/>
            <a:r>
              <a:rPr lang="en-US" dirty="0">
                <a:solidFill>
                  <a:schemeClr val="bg1"/>
                </a:solidFill>
              </a:rPr>
              <a:t>Initialization </a:t>
            </a:r>
          </a:p>
          <a:p>
            <a:pPr algn="ctr"/>
            <a:r>
              <a:rPr lang="en-US" dirty="0">
                <a:solidFill>
                  <a:schemeClr val="bg1"/>
                </a:solidFill>
              </a:rPr>
              <a:t>or </a:t>
            </a:r>
          </a:p>
          <a:p>
            <a:pPr algn="ctr"/>
            <a:r>
              <a:rPr lang="en-US" dirty="0">
                <a:solidFill>
                  <a:schemeClr val="bg1"/>
                </a:solidFill>
              </a:rPr>
              <a:t>Core-VIO</a:t>
            </a:r>
          </a:p>
        </p:txBody>
      </p:sp>
      <p:sp>
        <p:nvSpPr>
          <p:cNvPr id="27" name="TextBox 26">
            <a:extLst>
              <a:ext uri="{FF2B5EF4-FFF2-40B4-BE49-F238E27FC236}">
                <a16:creationId xmlns:a16="http://schemas.microsoft.com/office/drawing/2014/main" id="{A32C2D92-1B9E-40F1-B7BF-EF6FABECD38F}"/>
              </a:ext>
            </a:extLst>
          </p:cNvPr>
          <p:cNvSpPr txBox="1"/>
          <p:nvPr/>
        </p:nvSpPr>
        <p:spPr>
          <a:xfrm>
            <a:off x="3379788" y="2935404"/>
            <a:ext cx="1171575" cy="646331"/>
          </a:xfrm>
          <a:prstGeom prst="rect">
            <a:avLst/>
          </a:prstGeom>
          <a:noFill/>
        </p:spPr>
        <p:txBody>
          <a:bodyPr wrap="square" rtlCol="0">
            <a:spAutoFit/>
          </a:bodyPr>
          <a:lstStyle/>
          <a:p>
            <a:r>
              <a:rPr lang="en-US" dirty="0">
                <a:solidFill>
                  <a:schemeClr val="bg1"/>
                </a:solidFill>
              </a:rPr>
              <a:t>No initial estimate</a:t>
            </a:r>
          </a:p>
        </p:txBody>
      </p:sp>
      <p:sp>
        <p:nvSpPr>
          <p:cNvPr id="31" name="TextBox 30">
            <a:extLst>
              <a:ext uri="{FF2B5EF4-FFF2-40B4-BE49-F238E27FC236}">
                <a16:creationId xmlns:a16="http://schemas.microsoft.com/office/drawing/2014/main" id="{8205ED7F-906F-43BA-A516-FDABFE2FA6DF}"/>
              </a:ext>
            </a:extLst>
          </p:cNvPr>
          <p:cNvSpPr txBox="1"/>
          <p:nvPr/>
        </p:nvSpPr>
        <p:spPr>
          <a:xfrm>
            <a:off x="6403975" y="2860715"/>
            <a:ext cx="2228849" cy="646331"/>
          </a:xfrm>
          <a:prstGeom prst="rect">
            <a:avLst/>
          </a:prstGeom>
          <a:noFill/>
          <a:ln w="28575">
            <a:solidFill>
              <a:schemeClr val="accent1"/>
            </a:solidFill>
          </a:ln>
        </p:spPr>
        <p:txBody>
          <a:bodyPr wrap="square" rtlCol="0">
            <a:spAutoFit/>
          </a:bodyPr>
          <a:lstStyle/>
          <a:p>
            <a:r>
              <a:rPr lang="en-US" b="1" dirty="0">
                <a:solidFill>
                  <a:schemeClr val="bg1"/>
                </a:solidFill>
              </a:rPr>
              <a:t>Initialization</a:t>
            </a:r>
          </a:p>
          <a:p>
            <a:r>
              <a:rPr lang="en-US" b="1" dirty="0">
                <a:solidFill>
                  <a:schemeClr val="bg1"/>
                </a:solidFill>
              </a:rPr>
              <a:t>+ failure detection</a:t>
            </a:r>
          </a:p>
        </p:txBody>
      </p:sp>
      <p:sp>
        <p:nvSpPr>
          <p:cNvPr id="32" name="Oval 31">
            <a:extLst>
              <a:ext uri="{FF2B5EF4-FFF2-40B4-BE49-F238E27FC236}">
                <a16:creationId xmlns:a16="http://schemas.microsoft.com/office/drawing/2014/main" id="{8F4EE72D-6BB3-4A5C-88DE-DE30D9A7B9D3}"/>
              </a:ext>
            </a:extLst>
          </p:cNvPr>
          <p:cNvSpPr/>
          <p:nvPr/>
        </p:nvSpPr>
        <p:spPr>
          <a:xfrm>
            <a:off x="9766300" y="2472006"/>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086B6FF-8890-4F27-81EB-8038DCA2A5C5}"/>
              </a:ext>
            </a:extLst>
          </p:cNvPr>
          <p:cNvSpPr txBox="1"/>
          <p:nvPr/>
        </p:nvSpPr>
        <p:spPr>
          <a:xfrm>
            <a:off x="9826625" y="2722215"/>
            <a:ext cx="1646237" cy="923330"/>
          </a:xfrm>
          <a:prstGeom prst="rect">
            <a:avLst/>
          </a:prstGeom>
          <a:noFill/>
        </p:spPr>
        <p:txBody>
          <a:bodyPr wrap="square" rtlCol="0">
            <a:spAutoFit/>
          </a:bodyPr>
          <a:lstStyle/>
          <a:p>
            <a:r>
              <a:rPr lang="en-US" dirty="0">
                <a:solidFill>
                  <a:schemeClr val="bg1"/>
                </a:solidFill>
              </a:rPr>
              <a:t>Starting  estimate</a:t>
            </a:r>
          </a:p>
          <a:p>
            <a:r>
              <a:rPr lang="en-US" dirty="0">
                <a:solidFill>
                  <a:schemeClr val="bg1"/>
                </a:solidFill>
              </a:rPr>
              <a:t>for Core-VIO</a:t>
            </a:r>
          </a:p>
        </p:txBody>
      </p:sp>
      <p:cxnSp>
        <p:nvCxnSpPr>
          <p:cNvPr id="35" name="Straight Arrow Connector 34">
            <a:extLst>
              <a:ext uri="{FF2B5EF4-FFF2-40B4-BE49-F238E27FC236}">
                <a16:creationId xmlns:a16="http://schemas.microsoft.com/office/drawing/2014/main" id="{BFFF5BE0-26FD-41A3-82C5-69FE8A5A516D}"/>
              </a:ext>
            </a:extLst>
          </p:cNvPr>
          <p:cNvCxnSpPr>
            <a:cxnSpLocks/>
            <a:endCxn id="31" idx="1"/>
          </p:cNvCxnSpPr>
          <p:nvPr/>
        </p:nvCxnSpPr>
        <p:spPr>
          <a:xfrm flipV="1">
            <a:off x="4727574" y="3183881"/>
            <a:ext cx="1676401" cy="568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93AF7F4-A455-4DB0-8432-3C3ECC9DCD10}"/>
              </a:ext>
            </a:extLst>
          </p:cNvPr>
          <p:cNvCxnSpPr>
            <a:cxnSpLocks/>
            <a:stCxn id="31" idx="3"/>
            <a:endCxn id="32" idx="2"/>
          </p:cNvCxnSpPr>
          <p:nvPr/>
        </p:nvCxnSpPr>
        <p:spPr>
          <a:xfrm>
            <a:off x="8632824" y="3183881"/>
            <a:ext cx="1133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032787E-CD60-4247-9D54-94B407E3A513}"/>
              </a:ext>
            </a:extLst>
          </p:cNvPr>
          <p:cNvSpPr/>
          <p:nvPr/>
        </p:nvSpPr>
        <p:spPr>
          <a:xfrm>
            <a:off x="3203575" y="2546694"/>
            <a:ext cx="1524000" cy="1423749"/>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C2BB1FD8-1496-4071-A456-9135041BF56D}"/>
              </a:ext>
            </a:extLst>
          </p:cNvPr>
          <p:cNvSpPr txBox="1"/>
          <p:nvPr/>
        </p:nvSpPr>
        <p:spPr>
          <a:xfrm>
            <a:off x="3277393" y="4564177"/>
            <a:ext cx="1319214" cy="646331"/>
          </a:xfrm>
          <a:prstGeom prst="rect">
            <a:avLst/>
          </a:prstGeom>
          <a:noFill/>
        </p:spPr>
        <p:txBody>
          <a:bodyPr wrap="square" rtlCol="0">
            <a:spAutoFit/>
          </a:bodyPr>
          <a:lstStyle/>
          <a:p>
            <a:r>
              <a:rPr lang="en-US" dirty="0">
                <a:solidFill>
                  <a:schemeClr val="bg1"/>
                </a:solidFill>
              </a:rPr>
              <a:t>Previous estimates</a:t>
            </a:r>
          </a:p>
        </p:txBody>
      </p:sp>
      <p:sp>
        <p:nvSpPr>
          <p:cNvPr id="59" name="Oval 58">
            <a:extLst>
              <a:ext uri="{FF2B5EF4-FFF2-40B4-BE49-F238E27FC236}">
                <a16:creationId xmlns:a16="http://schemas.microsoft.com/office/drawing/2014/main" id="{6F42206F-9163-49EF-9B6D-DFC38C64F586}"/>
              </a:ext>
            </a:extLst>
          </p:cNvPr>
          <p:cNvSpPr/>
          <p:nvPr/>
        </p:nvSpPr>
        <p:spPr>
          <a:xfrm>
            <a:off x="3175000" y="417546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F1CB1EFC-FE9A-4052-8CC0-492DF337CE3A}"/>
              </a:ext>
            </a:extLst>
          </p:cNvPr>
          <p:cNvSpPr txBox="1"/>
          <p:nvPr/>
        </p:nvSpPr>
        <p:spPr>
          <a:xfrm>
            <a:off x="6215062" y="4673084"/>
            <a:ext cx="2403475" cy="369332"/>
          </a:xfrm>
          <a:prstGeom prst="rect">
            <a:avLst/>
          </a:prstGeom>
          <a:noFill/>
          <a:ln w="28575">
            <a:solidFill>
              <a:schemeClr val="accent1"/>
            </a:solidFill>
          </a:ln>
        </p:spPr>
        <p:txBody>
          <a:bodyPr wrap="square" rtlCol="0">
            <a:spAutoFit/>
          </a:bodyPr>
          <a:lstStyle/>
          <a:p>
            <a:r>
              <a:rPr lang="en-US" b="1" dirty="0">
                <a:solidFill>
                  <a:schemeClr val="bg1"/>
                </a:solidFill>
              </a:rPr>
              <a:t>Core-VIO algorithm</a:t>
            </a:r>
          </a:p>
        </p:txBody>
      </p:sp>
      <p:sp>
        <p:nvSpPr>
          <p:cNvPr id="64" name="TextBox 63">
            <a:extLst>
              <a:ext uri="{FF2B5EF4-FFF2-40B4-BE49-F238E27FC236}">
                <a16:creationId xmlns:a16="http://schemas.microsoft.com/office/drawing/2014/main" id="{868EE035-D187-47BB-AC90-EA1F16574268}"/>
              </a:ext>
            </a:extLst>
          </p:cNvPr>
          <p:cNvSpPr txBox="1"/>
          <p:nvPr/>
        </p:nvSpPr>
        <p:spPr>
          <a:xfrm>
            <a:off x="9954418" y="4507027"/>
            <a:ext cx="1319214" cy="646331"/>
          </a:xfrm>
          <a:prstGeom prst="rect">
            <a:avLst/>
          </a:prstGeom>
          <a:noFill/>
        </p:spPr>
        <p:txBody>
          <a:bodyPr wrap="square" rtlCol="0">
            <a:spAutoFit/>
          </a:bodyPr>
          <a:lstStyle/>
          <a:p>
            <a:r>
              <a:rPr lang="en-US" dirty="0">
                <a:solidFill>
                  <a:schemeClr val="bg1"/>
                </a:solidFill>
              </a:rPr>
              <a:t>New estimates</a:t>
            </a:r>
          </a:p>
        </p:txBody>
      </p:sp>
      <p:sp>
        <p:nvSpPr>
          <p:cNvPr id="65" name="Oval 64">
            <a:extLst>
              <a:ext uri="{FF2B5EF4-FFF2-40B4-BE49-F238E27FC236}">
                <a16:creationId xmlns:a16="http://schemas.microsoft.com/office/drawing/2014/main" id="{93570E66-6FB4-4C59-9612-247110A1F116}"/>
              </a:ext>
            </a:extLst>
          </p:cNvPr>
          <p:cNvSpPr/>
          <p:nvPr/>
        </p:nvSpPr>
        <p:spPr>
          <a:xfrm>
            <a:off x="9852025" y="4118319"/>
            <a:ext cx="1524000" cy="1423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Arrow Connector 66">
            <a:extLst>
              <a:ext uri="{FF2B5EF4-FFF2-40B4-BE49-F238E27FC236}">
                <a16:creationId xmlns:a16="http://schemas.microsoft.com/office/drawing/2014/main" id="{8A8658FF-952E-4E01-B973-8E6862A2ACB2}"/>
              </a:ext>
            </a:extLst>
          </p:cNvPr>
          <p:cNvCxnSpPr>
            <a:cxnSpLocks/>
            <a:stCxn id="59" idx="6"/>
            <a:endCxn id="62" idx="1"/>
          </p:cNvCxnSpPr>
          <p:nvPr/>
        </p:nvCxnSpPr>
        <p:spPr>
          <a:xfrm flipV="1">
            <a:off x="4699000" y="4857750"/>
            <a:ext cx="1516062" cy="2959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E118F20-6C18-4930-ADEE-37240DDC00C8}"/>
              </a:ext>
            </a:extLst>
          </p:cNvPr>
          <p:cNvCxnSpPr>
            <a:stCxn id="62" idx="3"/>
            <a:endCxn id="65" idx="2"/>
          </p:cNvCxnSpPr>
          <p:nvPr/>
        </p:nvCxnSpPr>
        <p:spPr>
          <a:xfrm flipV="1">
            <a:off x="8618537" y="4830194"/>
            <a:ext cx="1233488" cy="275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7BCC14FC-D207-4DD0-8285-80369BAAA765}"/>
              </a:ext>
            </a:extLst>
          </p:cNvPr>
          <p:cNvCxnSpPr>
            <a:cxnSpLocks/>
            <a:endCxn id="31" idx="0"/>
          </p:cNvCxnSpPr>
          <p:nvPr/>
        </p:nvCxnSpPr>
        <p:spPr>
          <a:xfrm rot="10800000" flipV="1">
            <a:off x="7518400" y="2376629"/>
            <a:ext cx="4250532" cy="484086"/>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775EE5C-DD0A-4A51-862F-29AC21C104DF}"/>
              </a:ext>
            </a:extLst>
          </p:cNvPr>
          <p:cNvCxnSpPr>
            <a:cxnSpLocks/>
            <a:endCxn id="62" idx="0"/>
          </p:cNvCxnSpPr>
          <p:nvPr/>
        </p:nvCxnSpPr>
        <p:spPr>
          <a:xfrm rot="10800000" flipV="1">
            <a:off x="7416801" y="4026754"/>
            <a:ext cx="4352131" cy="646330"/>
          </a:xfrm>
          <a:prstGeom prst="bentConnector2">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86FF2860-B093-4368-835D-87D4C78D70C2}"/>
              </a:ext>
            </a:extLst>
          </p:cNvPr>
          <p:cNvCxnSpPr>
            <a:endCxn id="18" idx="3"/>
          </p:cNvCxnSpPr>
          <p:nvPr/>
        </p:nvCxnSpPr>
        <p:spPr>
          <a:xfrm rot="16200000" flipV="1">
            <a:off x="10387648" y="2645469"/>
            <a:ext cx="2223612" cy="538957"/>
          </a:xfrm>
          <a:prstGeom prst="bentConnector2">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510BE70-4AA2-489A-9478-13739C6E75DC}"/>
              </a:ext>
            </a:extLst>
          </p:cNvPr>
          <p:cNvSpPr txBox="1"/>
          <p:nvPr/>
        </p:nvSpPr>
        <p:spPr>
          <a:xfrm>
            <a:off x="6434826" y="5735191"/>
            <a:ext cx="1842664" cy="923330"/>
          </a:xfrm>
          <a:prstGeom prst="rect">
            <a:avLst/>
          </a:prstGeom>
          <a:noFill/>
          <a:ln w="28575">
            <a:solidFill>
              <a:schemeClr val="accent1"/>
            </a:solidFill>
          </a:ln>
        </p:spPr>
        <p:txBody>
          <a:bodyPr wrap="square" rtlCol="0">
            <a:spAutoFit/>
          </a:bodyPr>
          <a:lstStyle/>
          <a:p>
            <a:r>
              <a:rPr lang="en-US" b="1" dirty="0" err="1">
                <a:solidFill>
                  <a:schemeClr val="bg1"/>
                </a:solidFill>
              </a:rPr>
              <a:t>Relocalization</a:t>
            </a:r>
            <a:r>
              <a:rPr lang="en-US" b="1" dirty="0">
                <a:solidFill>
                  <a:schemeClr val="bg1"/>
                </a:solidFill>
              </a:rPr>
              <a:t> + Pose graph Optimization</a:t>
            </a:r>
          </a:p>
        </p:txBody>
      </p:sp>
      <p:cxnSp>
        <p:nvCxnSpPr>
          <p:cNvPr id="101" name="Straight Arrow Connector 100">
            <a:extLst>
              <a:ext uri="{FF2B5EF4-FFF2-40B4-BE49-F238E27FC236}">
                <a16:creationId xmlns:a16="http://schemas.microsoft.com/office/drawing/2014/main" id="{5AE3B653-79F3-41B5-B140-31E6B4F5D027}"/>
              </a:ext>
            </a:extLst>
          </p:cNvPr>
          <p:cNvCxnSpPr>
            <a:cxnSpLocks/>
            <a:stCxn id="107" idx="3"/>
            <a:endCxn id="99" idx="1"/>
          </p:cNvCxnSpPr>
          <p:nvPr/>
        </p:nvCxnSpPr>
        <p:spPr>
          <a:xfrm>
            <a:off x="5660707" y="6178610"/>
            <a:ext cx="774119" cy="182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B4E4C9-128A-4A78-8D3A-23A5A5E11387}"/>
              </a:ext>
            </a:extLst>
          </p:cNvPr>
          <p:cNvCxnSpPr>
            <a:cxnSpLocks/>
            <a:stCxn id="99" idx="3"/>
          </p:cNvCxnSpPr>
          <p:nvPr/>
        </p:nvCxnSpPr>
        <p:spPr>
          <a:xfrm>
            <a:off x="8277490" y="6196856"/>
            <a:ext cx="147611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56F6F3ED-D19C-4245-ADF8-7ED81631E2DA}"/>
              </a:ext>
            </a:extLst>
          </p:cNvPr>
          <p:cNvSpPr txBox="1"/>
          <p:nvPr/>
        </p:nvSpPr>
        <p:spPr>
          <a:xfrm>
            <a:off x="2907347" y="5855444"/>
            <a:ext cx="2753360" cy="646331"/>
          </a:xfrm>
          <a:prstGeom prst="rect">
            <a:avLst/>
          </a:prstGeom>
          <a:noFill/>
        </p:spPr>
        <p:txBody>
          <a:bodyPr wrap="square" rtlCol="0">
            <a:spAutoFit/>
          </a:bodyPr>
          <a:lstStyle/>
          <a:p>
            <a:r>
              <a:rPr lang="en-US" dirty="0">
                <a:solidFill>
                  <a:schemeClr val="bg1"/>
                </a:solidFill>
              </a:rPr>
              <a:t>Previously visited place</a:t>
            </a:r>
          </a:p>
          <a:p>
            <a:r>
              <a:rPr lang="en-US" dirty="0">
                <a:solidFill>
                  <a:schemeClr val="bg1"/>
                </a:solidFill>
              </a:rPr>
              <a:t>(Loop detected)</a:t>
            </a:r>
          </a:p>
        </p:txBody>
      </p:sp>
      <p:sp>
        <p:nvSpPr>
          <p:cNvPr id="108" name="TextBox 107">
            <a:extLst>
              <a:ext uri="{FF2B5EF4-FFF2-40B4-BE49-F238E27FC236}">
                <a16:creationId xmlns:a16="http://schemas.microsoft.com/office/drawing/2014/main" id="{C143FE3E-1D3D-4005-BE56-EEBAF0130AA5}"/>
              </a:ext>
            </a:extLst>
          </p:cNvPr>
          <p:cNvSpPr txBox="1"/>
          <p:nvPr/>
        </p:nvSpPr>
        <p:spPr>
          <a:xfrm>
            <a:off x="9826625" y="5803083"/>
            <a:ext cx="2085446" cy="923330"/>
          </a:xfrm>
          <a:prstGeom prst="rect">
            <a:avLst/>
          </a:prstGeom>
          <a:noFill/>
        </p:spPr>
        <p:txBody>
          <a:bodyPr wrap="square" rtlCol="0">
            <a:spAutoFit/>
          </a:bodyPr>
          <a:lstStyle/>
          <a:p>
            <a:r>
              <a:rPr lang="en-US" dirty="0">
                <a:solidFill>
                  <a:schemeClr val="bg1"/>
                </a:solidFill>
              </a:rPr>
              <a:t>Adjusted local and global odometry data</a:t>
            </a:r>
          </a:p>
        </p:txBody>
      </p:sp>
      <p:sp>
        <p:nvSpPr>
          <p:cNvPr id="113" name="TextBox 112">
            <a:extLst>
              <a:ext uri="{FF2B5EF4-FFF2-40B4-BE49-F238E27FC236}">
                <a16:creationId xmlns:a16="http://schemas.microsoft.com/office/drawing/2014/main" id="{3D2300E2-E9EA-46A1-9834-79036AE81960}"/>
              </a:ext>
            </a:extLst>
          </p:cNvPr>
          <p:cNvSpPr txBox="1"/>
          <p:nvPr/>
        </p:nvSpPr>
        <p:spPr>
          <a:xfrm>
            <a:off x="7934326" y="4026754"/>
            <a:ext cx="1133476" cy="307777"/>
          </a:xfrm>
          <a:prstGeom prst="rect">
            <a:avLst/>
          </a:prstGeom>
          <a:solidFill>
            <a:schemeClr val="bg1"/>
          </a:solidFill>
        </p:spPr>
        <p:txBody>
          <a:bodyPr wrap="square" rtlCol="0">
            <a:spAutoFit/>
          </a:bodyPr>
          <a:lstStyle/>
          <a:p>
            <a:r>
              <a:rPr lang="en-US" sz="1400" b="1" dirty="0"/>
              <a:t>New Data</a:t>
            </a:r>
          </a:p>
        </p:txBody>
      </p:sp>
      <p:sp>
        <p:nvSpPr>
          <p:cNvPr id="114" name="TextBox 113">
            <a:extLst>
              <a:ext uri="{FF2B5EF4-FFF2-40B4-BE49-F238E27FC236}">
                <a16:creationId xmlns:a16="http://schemas.microsoft.com/office/drawing/2014/main" id="{D06BAF68-6D3F-49DC-8A05-F998F020FEEA}"/>
              </a:ext>
            </a:extLst>
          </p:cNvPr>
          <p:cNvSpPr txBox="1"/>
          <p:nvPr/>
        </p:nvSpPr>
        <p:spPr>
          <a:xfrm>
            <a:off x="8051799" y="2379871"/>
            <a:ext cx="1133476" cy="307777"/>
          </a:xfrm>
          <a:prstGeom prst="rect">
            <a:avLst/>
          </a:prstGeom>
          <a:solidFill>
            <a:schemeClr val="bg1"/>
          </a:solidFill>
        </p:spPr>
        <p:txBody>
          <a:bodyPr wrap="square" rtlCol="0">
            <a:spAutoFit/>
          </a:bodyPr>
          <a:lstStyle/>
          <a:p>
            <a:r>
              <a:rPr lang="en-US" sz="1400" b="1" dirty="0"/>
              <a:t>First Data</a:t>
            </a:r>
          </a:p>
        </p:txBody>
      </p:sp>
      <p:sp>
        <p:nvSpPr>
          <p:cNvPr id="115" name="TextBox 114">
            <a:extLst>
              <a:ext uri="{FF2B5EF4-FFF2-40B4-BE49-F238E27FC236}">
                <a16:creationId xmlns:a16="http://schemas.microsoft.com/office/drawing/2014/main" id="{04654D98-D6CF-497E-8554-D1364A866984}"/>
              </a:ext>
            </a:extLst>
          </p:cNvPr>
          <p:cNvSpPr txBox="1"/>
          <p:nvPr/>
        </p:nvSpPr>
        <p:spPr>
          <a:xfrm>
            <a:off x="5780220" y="5405685"/>
            <a:ext cx="3151876" cy="307777"/>
          </a:xfrm>
          <a:prstGeom prst="rect">
            <a:avLst/>
          </a:prstGeom>
          <a:solidFill>
            <a:schemeClr val="bg1"/>
          </a:solidFill>
        </p:spPr>
        <p:txBody>
          <a:bodyPr wrap="square" rtlCol="0">
            <a:spAutoFit/>
          </a:bodyPr>
          <a:lstStyle/>
          <a:p>
            <a:r>
              <a:rPr lang="en-US" sz="1400" b="1" dirty="0"/>
              <a:t>Adjustment for drift accumulated</a:t>
            </a:r>
          </a:p>
        </p:txBody>
      </p:sp>
    </p:spTree>
    <p:extLst>
      <p:ext uri="{BB962C8B-B14F-4D97-AF65-F5344CB8AC3E}">
        <p14:creationId xmlns:p14="http://schemas.microsoft.com/office/powerpoint/2010/main" val="322605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461665"/>
          </a:xfrm>
          <a:prstGeom prst="rect">
            <a:avLst/>
          </a:prstGeom>
          <a:noFill/>
        </p:spPr>
        <p:txBody>
          <a:bodyPr wrap="square" rtlCol="0">
            <a:spAutoFit/>
          </a:bodyPr>
          <a:lstStyle/>
          <a:p>
            <a:pPr algn="ctr"/>
            <a:r>
              <a:rPr lang="en-US" sz="2400" b="1" dirty="0">
                <a:solidFill>
                  <a:schemeClr val="bg1"/>
                </a:solidFill>
              </a:rPr>
              <a:t>Pre-processing</a:t>
            </a:r>
          </a:p>
        </p:txBody>
      </p:sp>
      <p:sp>
        <p:nvSpPr>
          <p:cNvPr id="8" name="TextBox 7">
            <a:extLst>
              <a:ext uri="{FF2B5EF4-FFF2-40B4-BE49-F238E27FC236}">
                <a16:creationId xmlns:a16="http://schemas.microsoft.com/office/drawing/2014/main" id="{4218F338-37D5-4C5B-B6E5-9D2BAA50480E}"/>
              </a:ext>
            </a:extLst>
          </p:cNvPr>
          <p:cNvSpPr txBox="1"/>
          <p:nvPr/>
        </p:nvSpPr>
        <p:spPr>
          <a:xfrm>
            <a:off x="3286126" y="1781981"/>
            <a:ext cx="1200150" cy="369332"/>
          </a:xfrm>
          <a:prstGeom prst="rect">
            <a:avLst/>
          </a:prstGeom>
          <a:noFill/>
        </p:spPr>
        <p:txBody>
          <a:bodyPr wrap="square" rtlCol="0">
            <a:spAutoFit/>
          </a:bodyPr>
          <a:lstStyle/>
          <a:p>
            <a:r>
              <a:rPr lang="en-US" dirty="0">
                <a:solidFill>
                  <a:schemeClr val="bg1"/>
                </a:solidFill>
              </a:rPr>
              <a:t>Camera</a:t>
            </a:r>
          </a:p>
        </p:txBody>
      </p:sp>
      <p:sp>
        <p:nvSpPr>
          <p:cNvPr id="9" name="TextBox 8">
            <a:extLst>
              <a:ext uri="{FF2B5EF4-FFF2-40B4-BE49-F238E27FC236}">
                <a16:creationId xmlns:a16="http://schemas.microsoft.com/office/drawing/2014/main" id="{449F722B-9273-439C-A3E4-1F25597809A1}"/>
              </a:ext>
            </a:extLst>
          </p:cNvPr>
          <p:cNvSpPr txBox="1"/>
          <p:nvPr/>
        </p:nvSpPr>
        <p:spPr>
          <a:xfrm>
            <a:off x="3219451" y="2663427"/>
            <a:ext cx="1333500" cy="369332"/>
          </a:xfrm>
          <a:prstGeom prst="rect">
            <a:avLst/>
          </a:prstGeom>
          <a:noFill/>
        </p:spPr>
        <p:txBody>
          <a:bodyPr wrap="square" rtlCol="0">
            <a:spAutoFit/>
          </a:bodyPr>
          <a:lstStyle/>
          <a:p>
            <a:r>
              <a:rPr lang="en-US" dirty="0">
                <a:solidFill>
                  <a:schemeClr val="bg1"/>
                </a:solidFill>
              </a:rPr>
              <a:t>IMU data</a:t>
            </a:r>
          </a:p>
        </p:txBody>
      </p:sp>
      <p:cxnSp>
        <p:nvCxnSpPr>
          <p:cNvPr id="10" name="Straight Arrow Connector 9">
            <a:extLst>
              <a:ext uri="{FF2B5EF4-FFF2-40B4-BE49-F238E27FC236}">
                <a16:creationId xmlns:a16="http://schemas.microsoft.com/office/drawing/2014/main" id="{476FF562-9DD9-4326-AE47-6F39C37E69CA}"/>
              </a:ext>
            </a:extLst>
          </p:cNvPr>
          <p:cNvCxnSpPr>
            <a:cxnSpLocks/>
            <a:stCxn id="8" idx="3"/>
            <a:endCxn id="7" idx="1"/>
          </p:cNvCxnSpPr>
          <p:nvPr/>
        </p:nvCxnSpPr>
        <p:spPr>
          <a:xfrm>
            <a:off x="4486276" y="1966647"/>
            <a:ext cx="184467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A9B17B-75F9-4D0D-99A4-76C4E6549F9F}"/>
              </a:ext>
            </a:extLst>
          </p:cNvPr>
          <p:cNvCxnSpPr>
            <a:cxnSpLocks/>
            <a:stCxn id="9" idx="3"/>
            <a:endCxn id="13" idx="1"/>
          </p:cNvCxnSpPr>
          <p:nvPr/>
        </p:nvCxnSpPr>
        <p:spPr>
          <a:xfrm>
            <a:off x="4552951" y="2848093"/>
            <a:ext cx="167957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244FDAD-805C-4F01-90CD-0FCB5578E588}"/>
              </a:ext>
            </a:extLst>
          </p:cNvPr>
          <p:cNvGrpSpPr/>
          <p:nvPr/>
        </p:nvGrpSpPr>
        <p:grpSpPr>
          <a:xfrm>
            <a:off x="6048375" y="1447800"/>
            <a:ext cx="2753360" cy="1866897"/>
            <a:chOff x="6219825" y="1447800"/>
            <a:chExt cx="2753360" cy="1866897"/>
          </a:xfrm>
        </p:grpSpPr>
        <p:sp>
          <p:nvSpPr>
            <p:cNvPr id="7" name="TextBox 6">
              <a:extLst>
                <a:ext uri="{FF2B5EF4-FFF2-40B4-BE49-F238E27FC236}">
                  <a16:creationId xmlns:a16="http://schemas.microsoft.com/office/drawing/2014/main" id="{59405CFA-E80D-4999-91A0-C3D4ACC081A7}"/>
                </a:ext>
              </a:extLst>
            </p:cNvPr>
            <p:cNvSpPr txBox="1"/>
            <p:nvPr/>
          </p:nvSpPr>
          <p:spPr>
            <a:xfrm>
              <a:off x="6502399" y="1643481"/>
              <a:ext cx="2174875" cy="646331"/>
            </a:xfrm>
            <a:prstGeom prst="rect">
              <a:avLst/>
            </a:prstGeom>
            <a:noFill/>
            <a:ln w="28575">
              <a:solidFill>
                <a:schemeClr val="accent1"/>
              </a:solidFill>
            </a:ln>
          </p:spPr>
          <p:txBody>
            <a:bodyPr wrap="square" rtlCol="0">
              <a:spAutoFit/>
            </a:bodyPr>
            <a:lstStyle/>
            <a:p>
              <a:r>
                <a:rPr lang="en-US" b="1" dirty="0">
                  <a:solidFill>
                    <a:schemeClr val="bg1"/>
                  </a:solidFill>
                </a:rPr>
                <a:t>Feature detection and Tracking</a:t>
              </a:r>
            </a:p>
          </p:txBody>
        </p:sp>
        <p:sp>
          <p:nvSpPr>
            <p:cNvPr id="13" name="TextBox 12">
              <a:extLst>
                <a:ext uri="{FF2B5EF4-FFF2-40B4-BE49-F238E27FC236}">
                  <a16:creationId xmlns:a16="http://schemas.microsoft.com/office/drawing/2014/main" id="{C2009A04-4CDC-48FC-B257-61FE19E11FDA}"/>
                </a:ext>
              </a:extLst>
            </p:cNvPr>
            <p:cNvSpPr txBox="1"/>
            <p:nvPr/>
          </p:nvSpPr>
          <p:spPr>
            <a:xfrm>
              <a:off x="6403974" y="2663427"/>
              <a:ext cx="2371724" cy="369332"/>
            </a:xfrm>
            <a:prstGeom prst="rect">
              <a:avLst/>
            </a:prstGeom>
            <a:noFill/>
            <a:ln w="28575">
              <a:solidFill>
                <a:schemeClr val="accent1"/>
              </a:solidFill>
            </a:ln>
          </p:spPr>
          <p:txBody>
            <a:bodyPr wrap="square" rtlCol="0">
              <a:spAutoFit/>
            </a:bodyPr>
            <a:lstStyle/>
            <a:p>
              <a:r>
                <a:rPr lang="en-US" b="1" dirty="0">
                  <a:solidFill>
                    <a:schemeClr val="bg1"/>
                  </a:solidFill>
                </a:rPr>
                <a:t>IMU Pre-integration</a:t>
              </a:r>
            </a:p>
          </p:txBody>
        </p:sp>
        <p:sp>
          <p:nvSpPr>
            <p:cNvPr id="21" name="Rectangle 20">
              <a:extLst>
                <a:ext uri="{FF2B5EF4-FFF2-40B4-BE49-F238E27FC236}">
                  <a16:creationId xmlns:a16="http://schemas.microsoft.com/office/drawing/2014/main" id="{55CD7E6A-46D2-4BCA-863F-EC4552680BFC}"/>
                </a:ext>
              </a:extLst>
            </p:cNvPr>
            <p:cNvSpPr/>
            <p:nvPr/>
          </p:nvSpPr>
          <p:spPr>
            <a:xfrm>
              <a:off x="6219825" y="1447800"/>
              <a:ext cx="2753360" cy="186689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99B36E28-FA1B-48CE-A03A-54A386122740}"/>
              </a:ext>
            </a:extLst>
          </p:cNvPr>
          <p:cNvCxnSpPr>
            <a:cxnSpLocks/>
            <a:stCxn id="7" idx="3"/>
            <a:endCxn id="36" idx="1"/>
          </p:cNvCxnSpPr>
          <p:nvPr/>
        </p:nvCxnSpPr>
        <p:spPr>
          <a:xfrm flipV="1">
            <a:off x="8505824" y="1670671"/>
            <a:ext cx="841376" cy="29597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2DAC706-9189-4D3C-9B67-B39EBCF58448}"/>
              </a:ext>
            </a:extLst>
          </p:cNvPr>
          <p:cNvCxnSpPr>
            <a:cxnSpLocks/>
            <a:stCxn id="7" idx="3"/>
            <a:endCxn id="37" idx="1"/>
          </p:cNvCxnSpPr>
          <p:nvPr/>
        </p:nvCxnSpPr>
        <p:spPr>
          <a:xfrm>
            <a:off x="8505824" y="1966647"/>
            <a:ext cx="875826" cy="2580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DC8C28-3056-4C8A-993D-B04DA6155186}"/>
              </a:ext>
            </a:extLst>
          </p:cNvPr>
          <p:cNvCxnSpPr>
            <a:cxnSpLocks/>
            <a:stCxn id="13" idx="3"/>
            <a:endCxn id="38" idx="1"/>
          </p:cNvCxnSpPr>
          <p:nvPr/>
        </p:nvCxnSpPr>
        <p:spPr>
          <a:xfrm>
            <a:off x="8604248" y="2848093"/>
            <a:ext cx="742952" cy="139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6669A0D-7B89-435E-A702-556AAC69C69C}"/>
              </a:ext>
            </a:extLst>
          </p:cNvPr>
          <p:cNvSpPr txBox="1"/>
          <p:nvPr/>
        </p:nvSpPr>
        <p:spPr>
          <a:xfrm>
            <a:off x="9347200" y="1486005"/>
            <a:ext cx="2341562" cy="369332"/>
          </a:xfrm>
          <a:prstGeom prst="rect">
            <a:avLst/>
          </a:prstGeom>
          <a:noFill/>
        </p:spPr>
        <p:txBody>
          <a:bodyPr wrap="square" rtlCol="0">
            <a:spAutoFit/>
          </a:bodyPr>
          <a:lstStyle/>
          <a:p>
            <a:r>
              <a:rPr lang="en-US" dirty="0">
                <a:solidFill>
                  <a:schemeClr val="bg1"/>
                </a:solidFill>
              </a:rPr>
              <a:t>Key-point selection</a:t>
            </a:r>
          </a:p>
        </p:txBody>
      </p:sp>
      <p:sp>
        <p:nvSpPr>
          <p:cNvPr id="37" name="TextBox 36">
            <a:extLst>
              <a:ext uri="{FF2B5EF4-FFF2-40B4-BE49-F238E27FC236}">
                <a16:creationId xmlns:a16="http://schemas.microsoft.com/office/drawing/2014/main" id="{03C5A55A-5DCA-4FDB-AFAE-4C8E71A9C468}"/>
              </a:ext>
            </a:extLst>
          </p:cNvPr>
          <p:cNvSpPr txBox="1"/>
          <p:nvPr/>
        </p:nvSpPr>
        <p:spPr>
          <a:xfrm>
            <a:off x="9381650" y="2040003"/>
            <a:ext cx="2341562" cy="369332"/>
          </a:xfrm>
          <a:prstGeom prst="rect">
            <a:avLst/>
          </a:prstGeom>
          <a:noFill/>
        </p:spPr>
        <p:txBody>
          <a:bodyPr wrap="square" rtlCol="0">
            <a:spAutoFit/>
          </a:bodyPr>
          <a:lstStyle/>
          <a:p>
            <a:r>
              <a:rPr lang="en-US" dirty="0">
                <a:solidFill>
                  <a:schemeClr val="bg1"/>
                </a:solidFill>
              </a:rPr>
              <a:t>Key-point Tracking</a:t>
            </a:r>
          </a:p>
        </p:txBody>
      </p:sp>
      <p:sp>
        <p:nvSpPr>
          <p:cNvPr id="38" name="TextBox 37">
            <a:extLst>
              <a:ext uri="{FF2B5EF4-FFF2-40B4-BE49-F238E27FC236}">
                <a16:creationId xmlns:a16="http://schemas.microsoft.com/office/drawing/2014/main" id="{DB1D9277-1FEC-4CB5-92E5-53EB0B9B549A}"/>
              </a:ext>
            </a:extLst>
          </p:cNvPr>
          <p:cNvSpPr txBox="1"/>
          <p:nvPr/>
        </p:nvSpPr>
        <p:spPr>
          <a:xfrm>
            <a:off x="9347200" y="2538850"/>
            <a:ext cx="2673191" cy="646331"/>
          </a:xfrm>
          <a:prstGeom prst="rect">
            <a:avLst/>
          </a:prstGeom>
          <a:noFill/>
        </p:spPr>
        <p:txBody>
          <a:bodyPr wrap="square" rtlCol="0">
            <a:spAutoFit/>
          </a:bodyPr>
          <a:lstStyle/>
          <a:p>
            <a:r>
              <a:rPr lang="en-US" dirty="0">
                <a:solidFill>
                  <a:schemeClr val="bg1"/>
                </a:solidFill>
              </a:rPr>
              <a:t>IMU bias estimation</a:t>
            </a:r>
          </a:p>
          <a:p>
            <a:r>
              <a:rPr lang="en-US" dirty="0">
                <a:solidFill>
                  <a:schemeClr val="bg1"/>
                </a:solidFill>
              </a:rPr>
              <a:t>and parameterization</a:t>
            </a:r>
          </a:p>
        </p:txBody>
      </p:sp>
      <p:sp>
        <p:nvSpPr>
          <p:cNvPr id="59" name="TextBox 58">
            <a:extLst>
              <a:ext uri="{FF2B5EF4-FFF2-40B4-BE49-F238E27FC236}">
                <a16:creationId xmlns:a16="http://schemas.microsoft.com/office/drawing/2014/main" id="{406270C1-04F9-403C-BB6F-2F8CA785DDDE}"/>
              </a:ext>
            </a:extLst>
          </p:cNvPr>
          <p:cNvSpPr txBox="1"/>
          <p:nvPr/>
        </p:nvSpPr>
        <p:spPr>
          <a:xfrm>
            <a:off x="3237707" y="3499363"/>
            <a:ext cx="8561386" cy="3139321"/>
          </a:xfrm>
          <a:prstGeom prst="rect">
            <a:avLst/>
          </a:prstGeom>
          <a:noFill/>
        </p:spPr>
        <p:txBody>
          <a:bodyPr wrap="square" rtlCol="0">
            <a:spAutoFit/>
          </a:bodyPr>
          <a:lstStyle/>
          <a:p>
            <a:r>
              <a:rPr lang="en-US" b="1" dirty="0">
                <a:solidFill>
                  <a:schemeClr val="bg1"/>
                </a:solidFill>
              </a:rPr>
              <a:t>VISION PRE-PROCESSING</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Feature Detection: </a:t>
            </a:r>
            <a:r>
              <a:rPr lang="en-US" dirty="0">
                <a:solidFill>
                  <a:schemeClr val="bg1"/>
                </a:solidFill>
              </a:rPr>
              <a:t>BRIEF descriptor (rotational in-variant)</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Feature Tracking: </a:t>
            </a:r>
            <a:r>
              <a:rPr lang="en-US" dirty="0">
                <a:solidFill>
                  <a:schemeClr val="bg1"/>
                </a:solidFill>
              </a:rPr>
              <a:t>KLT sparse optical flow</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b="1" dirty="0" err="1">
                <a:solidFill>
                  <a:schemeClr val="bg1"/>
                </a:solidFill>
              </a:rPr>
              <a:t>Keypoint</a:t>
            </a:r>
            <a:r>
              <a:rPr lang="en-US" b="1" dirty="0">
                <a:solidFill>
                  <a:schemeClr val="bg1"/>
                </a:solidFill>
              </a:rPr>
              <a:t> Outlier rejection: </a:t>
            </a:r>
            <a:r>
              <a:rPr lang="en-US" dirty="0">
                <a:solidFill>
                  <a:schemeClr val="bg1"/>
                </a:solidFill>
              </a:rPr>
              <a:t>RANSAC + uniform spatial distance between </a:t>
            </a:r>
            <a:r>
              <a:rPr lang="en-US" dirty="0" err="1">
                <a:solidFill>
                  <a:schemeClr val="bg1"/>
                </a:solidFill>
              </a:rPr>
              <a:t>keypoints</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Keyframe selection: </a:t>
            </a:r>
            <a:r>
              <a:rPr lang="en-US" dirty="0">
                <a:solidFill>
                  <a:schemeClr val="bg1"/>
                </a:solidFill>
              </a:rPr>
              <a:t>average parallax from previous keyframe more than threshold. Any image not a keyframe is thrown and only IMU data kept. </a:t>
            </a:r>
            <a:endParaRPr lang="en-US" b="1" dirty="0">
              <a:solidFill>
                <a:schemeClr val="bg1"/>
              </a:solidFill>
            </a:endParaRPr>
          </a:p>
        </p:txBody>
      </p:sp>
    </p:spTree>
    <p:extLst>
      <p:ext uri="{BB962C8B-B14F-4D97-AF65-F5344CB8AC3E}">
        <p14:creationId xmlns:p14="http://schemas.microsoft.com/office/powerpoint/2010/main" val="1614447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461665"/>
          </a:xfrm>
          <a:prstGeom prst="rect">
            <a:avLst/>
          </a:prstGeom>
          <a:noFill/>
        </p:spPr>
        <p:txBody>
          <a:bodyPr wrap="square" rtlCol="0">
            <a:spAutoFit/>
          </a:bodyPr>
          <a:lstStyle/>
          <a:p>
            <a:pPr algn="ctr"/>
            <a:r>
              <a:rPr lang="en-US" sz="2400" b="1" dirty="0">
                <a:solidFill>
                  <a:schemeClr val="bg1"/>
                </a:solidFill>
              </a:rPr>
              <a:t>Pre-processing</a:t>
            </a:r>
          </a:p>
        </p:txBody>
      </p:sp>
      <p:sp>
        <p:nvSpPr>
          <p:cNvPr id="59" name="TextBox 58">
            <a:extLst>
              <a:ext uri="{FF2B5EF4-FFF2-40B4-BE49-F238E27FC236}">
                <a16:creationId xmlns:a16="http://schemas.microsoft.com/office/drawing/2014/main" id="{406270C1-04F9-403C-BB6F-2F8CA785DDDE}"/>
              </a:ext>
            </a:extLst>
          </p:cNvPr>
          <p:cNvSpPr txBox="1"/>
          <p:nvPr/>
        </p:nvSpPr>
        <p:spPr>
          <a:xfrm>
            <a:off x="3237707" y="1546738"/>
            <a:ext cx="3782218" cy="1200329"/>
          </a:xfrm>
          <a:prstGeom prst="rect">
            <a:avLst/>
          </a:prstGeom>
          <a:noFill/>
        </p:spPr>
        <p:txBody>
          <a:bodyPr wrap="square" rtlCol="0">
            <a:spAutoFit/>
          </a:bodyPr>
          <a:lstStyle/>
          <a:p>
            <a:r>
              <a:rPr lang="en-US" b="1" dirty="0">
                <a:solidFill>
                  <a:schemeClr val="bg1"/>
                </a:solidFill>
              </a:rPr>
              <a:t>IMU PRE-INTEGRATION</a:t>
            </a:r>
          </a:p>
          <a:p>
            <a:endParaRPr lang="en-US" b="1" dirty="0">
              <a:solidFill>
                <a:schemeClr val="bg1"/>
              </a:solidFill>
            </a:endParaRPr>
          </a:p>
          <a:p>
            <a:pPr marL="285750" indent="-285750">
              <a:buFont typeface="Arial" panose="020B0604020202020204" pitchFamily="34" charset="0"/>
              <a:buChar char="•"/>
            </a:pPr>
            <a:r>
              <a:rPr lang="en-US" dirty="0">
                <a:solidFill>
                  <a:schemeClr val="bg1"/>
                </a:solidFill>
              </a:rPr>
              <a:t>Why is it required</a:t>
            </a:r>
          </a:p>
          <a:p>
            <a:pPr marL="285750" indent="-285750">
              <a:buFont typeface="Arial" panose="020B0604020202020204" pitchFamily="34" charset="0"/>
              <a:buChar char="•"/>
            </a:pPr>
            <a:r>
              <a:rPr lang="en-US" dirty="0">
                <a:solidFill>
                  <a:schemeClr val="bg1"/>
                </a:solidFill>
              </a:rPr>
              <a:t>What happens in this process</a:t>
            </a:r>
            <a:endParaRPr lang="en-US" b="1" dirty="0">
              <a:solidFill>
                <a:schemeClr val="bg1"/>
              </a:solidFill>
            </a:endParaRPr>
          </a:p>
        </p:txBody>
      </p:sp>
      <p:sp>
        <p:nvSpPr>
          <p:cNvPr id="14" name="Right Brace 13">
            <a:extLst>
              <a:ext uri="{FF2B5EF4-FFF2-40B4-BE49-F238E27FC236}">
                <a16:creationId xmlns:a16="http://schemas.microsoft.com/office/drawing/2014/main" id="{AED5C161-A067-4D84-86CF-F6C839228E77}"/>
              </a:ext>
            </a:extLst>
          </p:cNvPr>
          <p:cNvSpPr/>
          <p:nvPr/>
        </p:nvSpPr>
        <p:spPr>
          <a:xfrm>
            <a:off x="7124700" y="1546738"/>
            <a:ext cx="704850" cy="1225037"/>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325A1D4-15C4-43C4-9489-550D7E5B744D}"/>
              </a:ext>
            </a:extLst>
          </p:cNvPr>
          <p:cNvSpPr/>
          <p:nvPr/>
        </p:nvSpPr>
        <p:spPr>
          <a:xfrm>
            <a:off x="7934325" y="1918302"/>
            <a:ext cx="33274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Mathematical Formulation</a:t>
            </a:r>
          </a:p>
        </p:txBody>
      </p:sp>
      <p:pic>
        <p:nvPicPr>
          <p:cNvPr id="16" name="Picture 15">
            <a:extLst>
              <a:ext uri="{FF2B5EF4-FFF2-40B4-BE49-F238E27FC236}">
                <a16:creationId xmlns:a16="http://schemas.microsoft.com/office/drawing/2014/main" id="{7883D318-D39E-4237-909B-0BBE6F1D1BF7}"/>
              </a:ext>
            </a:extLst>
          </p:cNvPr>
          <p:cNvPicPr>
            <a:picLocks noChangeAspect="1"/>
          </p:cNvPicPr>
          <p:nvPr/>
        </p:nvPicPr>
        <p:blipFill>
          <a:blip r:embed="rId2"/>
          <a:stretch>
            <a:fillRect/>
          </a:stretch>
        </p:blipFill>
        <p:spPr>
          <a:xfrm>
            <a:off x="3279774" y="3182898"/>
            <a:ext cx="3568701" cy="793936"/>
          </a:xfrm>
          <a:prstGeom prst="rect">
            <a:avLst/>
          </a:prstGeom>
        </p:spPr>
      </p:pic>
      <p:sp>
        <p:nvSpPr>
          <p:cNvPr id="17" name="TextBox 16">
            <a:extLst>
              <a:ext uri="{FF2B5EF4-FFF2-40B4-BE49-F238E27FC236}">
                <a16:creationId xmlns:a16="http://schemas.microsoft.com/office/drawing/2014/main" id="{1C8F866F-2E04-4695-A3C2-5C585A454CC0}"/>
              </a:ext>
            </a:extLst>
          </p:cNvPr>
          <p:cNvSpPr txBox="1"/>
          <p:nvPr/>
        </p:nvSpPr>
        <p:spPr>
          <a:xfrm>
            <a:off x="3237707" y="2858571"/>
            <a:ext cx="6573043" cy="369332"/>
          </a:xfrm>
          <a:prstGeom prst="rect">
            <a:avLst/>
          </a:prstGeom>
          <a:noFill/>
        </p:spPr>
        <p:txBody>
          <a:bodyPr wrap="square" rtlCol="0">
            <a:spAutoFit/>
          </a:bodyPr>
          <a:lstStyle/>
          <a:p>
            <a:r>
              <a:rPr lang="en-US" b="1" dirty="0">
                <a:solidFill>
                  <a:schemeClr val="bg1"/>
                </a:solidFill>
              </a:rPr>
              <a:t>Accelerometer and Gyroscopic measurements from IMU</a:t>
            </a:r>
          </a:p>
        </p:txBody>
      </p:sp>
      <p:pic>
        <p:nvPicPr>
          <p:cNvPr id="18" name="Picture 17">
            <a:extLst>
              <a:ext uri="{FF2B5EF4-FFF2-40B4-BE49-F238E27FC236}">
                <a16:creationId xmlns:a16="http://schemas.microsoft.com/office/drawing/2014/main" id="{8CF794EC-3663-46FA-8CBB-94A20DBDF9F0}"/>
              </a:ext>
            </a:extLst>
          </p:cNvPr>
          <p:cNvPicPr>
            <a:picLocks noChangeAspect="1"/>
          </p:cNvPicPr>
          <p:nvPr/>
        </p:nvPicPr>
        <p:blipFill>
          <a:blip r:embed="rId3"/>
          <a:stretch>
            <a:fillRect/>
          </a:stretch>
        </p:blipFill>
        <p:spPr>
          <a:xfrm>
            <a:off x="3279774" y="4541389"/>
            <a:ext cx="5664201" cy="2215014"/>
          </a:xfrm>
          <a:prstGeom prst="rect">
            <a:avLst/>
          </a:prstGeom>
        </p:spPr>
      </p:pic>
      <p:sp>
        <p:nvSpPr>
          <p:cNvPr id="28" name="TextBox 27">
            <a:extLst>
              <a:ext uri="{FF2B5EF4-FFF2-40B4-BE49-F238E27FC236}">
                <a16:creationId xmlns:a16="http://schemas.microsoft.com/office/drawing/2014/main" id="{69C370DA-7146-4A21-B311-DF95DE25544F}"/>
              </a:ext>
            </a:extLst>
          </p:cNvPr>
          <p:cNvSpPr txBox="1"/>
          <p:nvPr/>
        </p:nvSpPr>
        <p:spPr>
          <a:xfrm>
            <a:off x="3279774" y="3972218"/>
            <a:ext cx="8735218" cy="646331"/>
          </a:xfrm>
          <a:prstGeom prst="rect">
            <a:avLst/>
          </a:prstGeom>
          <a:noFill/>
        </p:spPr>
        <p:txBody>
          <a:bodyPr wrap="square" rtlCol="0">
            <a:spAutoFit/>
          </a:bodyPr>
          <a:lstStyle/>
          <a:p>
            <a:r>
              <a:rPr lang="en-US" b="1" dirty="0">
                <a:solidFill>
                  <a:schemeClr val="bg1"/>
                </a:solidFill>
              </a:rPr>
              <a:t>Translation vector, Velocity vector and Rotation vector from body frame to world frame</a:t>
            </a:r>
          </a:p>
        </p:txBody>
      </p:sp>
    </p:spTree>
    <p:extLst>
      <p:ext uri="{BB962C8B-B14F-4D97-AF65-F5344CB8AC3E}">
        <p14:creationId xmlns:p14="http://schemas.microsoft.com/office/powerpoint/2010/main" val="2754716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461665"/>
          </a:xfrm>
          <a:prstGeom prst="rect">
            <a:avLst/>
          </a:prstGeom>
          <a:noFill/>
        </p:spPr>
        <p:txBody>
          <a:bodyPr wrap="square" rtlCol="0">
            <a:spAutoFit/>
          </a:bodyPr>
          <a:lstStyle/>
          <a:p>
            <a:pPr algn="ctr"/>
            <a:r>
              <a:rPr lang="en-US" sz="2400" b="1" dirty="0">
                <a:solidFill>
                  <a:schemeClr val="bg1"/>
                </a:solidFill>
              </a:rPr>
              <a:t>Pre-processing</a:t>
            </a:r>
          </a:p>
        </p:txBody>
      </p:sp>
      <p:pic>
        <p:nvPicPr>
          <p:cNvPr id="16" name="Picture 15">
            <a:extLst>
              <a:ext uri="{FF2B5EF4-FFF2-40B4-BE49-F238E27FC236}">
                <a16:creationId xmlns:a16="http://schemas.microsoft.com/office/drawing/2014/main" id="{7883D318-D39E-4237-909B-0BBE6F1D1BF7}"/>
              </a:ext>
            </a:extLst>
          </p:cNvPr>
          <p:cNvPicPr>
            <a:picLocks noChangeAspect="1"/>
          </p:cNvPicPr>
          <p:nvPr/>
        </p:nvPicPr>
        <p:blipFill>
          <a:blip r:embed="rId2"/>
          <a:stretch>
            <a:fillRect/>
          </a:stretch>
        </p:blipFill>
        <p:spPr>
          <a:xfrm>
            <a:off x="3279774" y="3182898"/>
            <a:ext cx="3568701" cy="793936"/>
          </a:xfrm>
          <a:prstGeom prst="rect">
            <a:avLst/>
          </a:prstGeom>
        </p:spPr>
      </p:pic>
      <p:sp>
        <p:nvSpPr>
          <p:cNvPr id="17" name="TextBox 16">
            <a:extLst>
              <a:ext uri="{FF2B5EF4-FFF2-40B4-BE49-F238E27FC236}">
                <a16:creationId xmlns:a16="http://schemas.microsoft.com/office/drawing/2014/main" id="{1C8F866F-2E04-4695-A3C2-5C585A454CC0}"/>
              </a:ext>
            </a:extLst>
          </p:cNvPr>
          <p:cNvSpPr txBox="1"/>
          <p:nvPr/>
        </p:nvSpPr>
        <p:spPr>
          <a:xfrm>
            <a:off x="3237707" y="2858571"/>
            <a:ext cx="6573043" cy="369332"/>
          </a:xfrm>
          <a:prstGeom prst="rect">
            <a:avLst/>
          </a:prstGeom>
          <a:noFill/>
        </p:spPr>
        <p:txBody>
          <a:bodyPr wrap="square" rtlCol="0">
            <a:spAutoFit/>
          </a:bodyPr>
          <a:lstStyle/>
          <a:p>
            <a:r>
              <a:rPr lang="en-US" b="1" dirty="0">
                <a:solidFill>
                  <a:schemeClr val="bg1"/>
                </a:solidFill>
              </a:rPr>
              <a:t>Accelerometer and Gyroscopic measurements from IMU</a:t>
            </a:r>
          </a:p>
        </p:txBody>
      </p:sp>
      <p:pic>
        <p:nvPicPr>
          <p:cNvPr id="18" name="Picture 17">
            <a:extLst>
              <a:ext uri="{FF2B5EF4-FFF2-40B4-BE49-F238E27FC236}">
                <a16:creationId xmlns:a16="http://schemas.microsoft.com/office/drawing/2014/main" id="{8CF794EC-3663-46FA-8CBB-94A20DBDF9F0}"/>
              </a:ext>
            </a:extLst>
          </p:cNvPr>
          <p:cNvPicPr>
            <a:picLocks noChangeAspect="1"/>
          </p:cNvPicPr>
          <p:nvPr/>
        </p:nvPicPr>
        <p:blipFill>
          <a:blip r:embed="rId3"/>
          <a:stretch>
            <a:fillRect/>
          </a:stretch>
        </p:blipFill>
        <p:spPr>
          <a:xfrm>
            <a:off x="3279774" y="4541389"/>
            <a:ext cx="5664201" cy="2215014"/>
          </a:xfrm>
          <a:prstGeom prst="rect">
            <a:avLst/>
          </a:prstGeom>
        </p:spPr>
      </p:pic>
      <p:sp>
        <p:nvSpPr>
          <p:cNvPr id="28" name="TextBox 27">
            <a:extLst>
              <a:ext uri="{FF2B5EF4-FFF2-40B4-BE49-F238E27FC236}">
                <a16:creationId xmlns:a16="http://schemas.microsoft.com/office/drawing/2014/main" id="{69C370DA-7146-4A21-B311-DF95DE25544F}"/>
              </a:ext>
            </a:extLst>
          </p:cNvPr>
          <p:cNvSpPr txBox="1"/>
          <p:nvPr/>
        </p:nvSpPr>
        <p:spPr>
          <a:xfrm>
            <a:off x="3279774" y="3972218"/>
            <a:ext cx="8735218" cy="646331"/>
          </a:xfrm>
          <a:prstGeom prst="rect">
            <a:avLst/>
          </a:prstGeom>
          <a:noFill/>
        </p:spPr>
        <p:txBody>
          <a:bodyPr wrap="square" rtlCol="0">
            <a:spAutoFit/>
          </a:bodyPr>
          <a:lstStyle/>
          <a:p>
            <a:r>
              <a:rPr lang="en-US" b="1" dirty="0">
                <a:solidFill>
                  <a:schemeClr val="bg1"/>
                </a:solidFill>
              </a:rPr>
              <a:t>Translation vector, Velocity vector and Rotation vector from body frame to world frame</a:t>
            </a:r>
          </a:p>
        </p:txBody>
      </p:sp>
      <p:sp>
        <p:nvSpPr>
          <p:cNvPr id="3" name="Rectangle: Rounded Corners 2">
            <a:extLst>
              <a:ext uri="{FF2B5EF4-FFF2-40B4-BE49-F238E27FC236}">
                <a16:creationId xmlns:a16="http://schemas.microsoft.com/office/drawing/2014/main" id="{B9F2409E-F5CD-442D-8DCC-44BFECDD62F9}"/>
              </a:ext>
            </a:extLst>
          </p:cNvPr>
          <p:cNvSpPr/>
          <p:nvPr/>
        </p:nvSpPr>
        <p:spPr>
          <a:xfrm>
            <a:off x="3279774" y="1514475"/>
            <a:ext cx="8416926" cy="1242499"/>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27A7DA-FA36-43AF-9EFF-8E1F2141BFD7}"/>
                  </a:ext>
                </a:extLst>
              </p:cNvPr>
              <p:cNvSpPr txBox="1"/>
              <p:nvPr/>
            </p:nvSpPr>
            <p:spPr>
              <a:xfrm>
                <a:off x="3419475" y="1546987"/>
                <a:ext cx="8115300" cy="1200329"/>
              </a:xfrm>
              <a:prstGeom prst="rect">
                <a:avLst/>
              </a:prstGeom>
              <a:noFill/>
            </p:spPr>
            <p:txBody>
              <a:bodyPr wrap="square" rtlCol="0">
                <a:spAutoFit/>
              </a:bodyPr>
              <a:lstStyle/>
              <a:p>
                <a:r>
                  <a:rPr lang="en-US" b="1" dirty="0">
                    <a:solidFill>
                      <a:schemeClr val="bg1"/>
                    </a:solidFill>
                  </a:rPr>
                  <a:t>Why pre-integration?</a:t>
                </a:r>
              </a:p>
              <a:p>
                <a:r>
                  <a:rPr lang="en-US" b="1" dirty="0">
                    <a:solidFill>
                      <a:schemeClr val="bg1"/>
                    </a:solidFill>
                  </a:rPr>
                  <a:t>NOTE: </a:t>
                </a:r>
                <a:r>
                  <a:rPr lang="en-US" dirty="0">
                    <a:solidFill>
                      <a:schemeClr val="bg1"/>
                    </a:solidFill>
                  </a:rPr>
                  <a:t>All these vectors use reference from previous measurement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𝐾</m:t>
                        </m:r>
                      </m:sub>
                    </m:sSub>
                  </m:oMath>
                </a14:m>
                <a:r>
                  <a:rPr lang="en-US" b="1" dirty="0">
                    <a:solidFill>
                      <a:schemeClr val="bg1"/>
                    </a:solidFill>
                  </a:rPr>
                  <a:t> </a:t>
                </a:r>
                <a:r>
                  <a:rPr lang="en-US" dirty="0">
                    <a:solidFill>
                      <a:schemeClr val="bg1"/>
                    </a:solidFill>
                  </a:rPr>
                  <a:t>so if we find that an old estimation was slightly wrong, we need to re-</a:t>
                </a:r>
                <a:r>
                  <a:rPr lang="en-US" dirty="0" err="1">
                    <a:solidFill>
                      <a:schemeClr val="bg1"/>
                    </a:solidFill>
                  </a:rPr>
                  <a:t>propogate</a:t>
                </a:r>
                <a:r>
                  <a:rPr lang="en-US" dirty="0">
                    <a:solidFill>
                      <a:schemeClr val="bg1"/>
                    </a:solidFill>
                  </a:rPr>
                  <a:t> back to all those steps if same formulae are used.</a:t>
                </a:r>
                <a:endParaRPr lang="en-US" b="1" dirty="0">
                  <a:solidFill>
                    <a:schemeClr val="bg1"/>
                  </a:solidFill>
                </a:endParaRPr>
              </a:p>
            </p:txBody>
          </p:sp>
        </mc:Choice>
        <mc:Fallback xmlns="">
          <p:sp>
            <p:nvSpPr>
              <p:cNvPr id="7" name="TextBox 6">
                <a:extLst>
                  <a:ext uri="{FF2B5EF4-FFF2-40B4-BE49-F238E27FC236}">
                    <a16:creationId xmlns:a16="http://schemas.microsoft.com/office/drawing/2014/main" id="{E927A7DA-FA36-43AF-9EFF-8E1F2141BFD7}"/>
                  </a:ext>
                </a:extLst>
              </p:cNvPr>
              <p:cNvSpPr txBox="1">
                <a:spLocks noRot="1" noChangeAspect="1" noMove="1" noResize="1" noEditPoints="1" noAdjustHandles="1" noChangeArrowheads="1" noChangeShapeType="1" noTextEdit="1"/>
              </p:cNvSpPr>
              <p:nvPr/>
            </p:nvSpPr>
            <p:spPr>
              <a:xfrm>
                <a:off x="3419475" y="1546987"/>
                <a:ext cx="8115300" cy="1200329"/>
              </a:xfrm>
              <a:prstGeom prst="rect">
                <a:avLst/>
              </a:prstGeom>
              <a:blipFill>
                <a:blip r:embed="rId4"/>
                <a:stretch>
                  <a:fillRect l="-676" t="-3046" r="-751" b="-7107"/>
                </a:stretch>
              </a:blipFill>
            </p:spPr>
            <p:txBody>
              <a:bodyPr/>
              <a:lstStyle/>
              <a:p>
                <a:r>
                  <a:rPr lang="en-US">
                    <a:noFill/>
                  </a:rPr>
                  <a:t> </a:t>
                </a:r>
              </a:p>
            </p:txBody>
          </p:sp>
        </mc:Fallback>
      </mc:AlternateContent>
    </p:spTree>
    <p:extLst>
      <p:ext uri="{BB962C8B-B14F-4D97-AF65-F5344CB8AC3E}">
        <p14:creationId xmlns:p14="http://schemas.microsoft.com/office/powerpoint/2010/main" val="735196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a:p>
            <a:pPr algn="ctr"/>
            <a:endParaRPr lang="en-US" dirty="0">
              <a:solidFill>
                <a:schemeClr val="bg1"/>
              </a:solidFill>
            </a:endParaRPr>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Introduction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461665"/>
          </a:xfrm>
          <a:prstGeom prst="rect">
            <a:avLst/>
          </a:prstGeom>
          <a:noFill/>
        </p:spPr>
        <p:txBody>
          <a:bodyPr wrap="square" rtlCol="0">
            <a:spAutoFit/>
          </a:bodyPr>
          <a:lstStyle/>
          <a:p>
            <a:pPr algn="ctr"/>
            <a:r>
              <a:rPr lang="en-US" sz="2400" b="1" dirty="0">
                <a:solidFill>
                  <a:schemeClr val="bg1"/>
                </a:solidFill>
              </a:rPr>
              <a:t>Pre-processing</a:t>
            </a:r>
          </a:p>
        </p:txBody>
      </p:sp>
      <p:sp>
        <p:nvSpPr>
          <p:cNvPr id="17" name="TextBox 16">
            <a:extLst>
              <a:ext uri="{FF2B5EF4-FFF2-40B4-BE49-F238E27FC236}">
                <a16:creationId xmlns:a16="http://schemas.microsoft.com/office/drawing/2014/main" id="{1C8F866F-2E04-4695-A3C2-5C585A454CC0}"/>
              </a:ext>
            </a:extLst>
          </p:cNvPr>
          <p:cNvSpPr txBox="1"/>
          <p:nvPr/>
        </p:nvSpPr>
        <p:spPr>
          <a:xfrm>
            <a:off x="3189287" y="1450896"/>
            <a:ext cx="8297068" cy="646331"/>
          </a:xfrm>
          <a:prstGeom prst="rect">
            <a:avLst/>
          </a:prstGeom>
          <a:noFill/>
        </p:spPr>
        <p:txBody>
          <a:bodyPr wrap="square" rtlCol="0">
            <a:spAutoFit/>
          </a:bodyPr>
          <a:lstStyle/>
          <a:p>
            <a:r>
              <a:rPr lang="en-US" b="1" dirty="0">
                <a:solidFill>
                  <a:schemeClr val="bg1"/>
                </a:solidFill>
              </a:rPr>
              <a:t>New vector estimates which do not directly use previous measurements</a:t>
            </a:r>
          </a:p>
          <a:p>
            <a:r>
              <a:rPr lang="en-US" dirty="0">
                <a:solidFill>
                  <a:schemeClr val="bg1"/>
                </a:solidFill>
              </a:rPr>
              <a:t>Changing from world to body frame:</a:t>
            </a:r>
          </a:p>
        </p:txBody>
      </p:sp>
      <p:pic>
        <p:nvPicPr>
          <p:cNvPr id="8" name="Picture 7">
            <a:extLst>
              <a:ext uri="{FF2B5EF4-FFF2-40B4-BE49-F238E27FC236}">
                <a16:creationId xmlns:a16="http://schemas.microsoft.com/office/drawing/2014/main" id="{B6DA0875-E6D1-497D-BA00-B1FB44062091}"/>
              </a:ext>
            </a:extLst>
          </p:cNvPr>
          <p:cNvPicPr>
            <a:picLocks noChangeAspect="1"/>
          </p:cNvPicPr>
          <p:nvPr/>
        </p:nvPicPr>
        <p:blipFill>
          <a:blip r:embed="rId2"/>
          <a:stretch>
            <a:fillRect/>
          </a:stretch>
        </p:blipFill>
        <p:spPr>
          <a:xfrm>
            <a:off x="3189287" y="2091050"/>
            <a:ext cx="5591175" cy="1360383"/>
          </a:xfrm>
          <a:prstGeom prst="rect">
            <a:avLst/>
          </a:prstGeom>
        </p:spPr>
      </p:pic>
      <p:sp>
        <p:nvSpPr>
          <p:cNvPr id="9" name="TextBox 8">
            <a:extLst>
              <a:ext uri="{FF2B5EF4-FFF2-40B4-BE49-F238E27FC236}">
                <a16:creationId xmlns:a16="http://schemas.microsoft.com/office/drawing/2014/main" id="{6C795999-9796-4B3D-81C5-1F379AB3D8E1}"/>
              </a:ext>
            </a:extLst>
          </p:cNvPr>
          <p:cNvSpPr txBox="1"/>
          <p:nvPr/>
        </p:nvSpPr>
        <p:spPr>
          <a:xfrm>
            <a:off x="3189287" y="3648075"/>
            <a:ext cx="8135938" cy="646331"/>
          </a:xfrm>
          <a:prstGeom prst="rect">
            <a:avLst/>
          </a:prstGeom>
          <a:noFill/>
        </p:spPr>
        <p:txBody>
          <a:bodyPr wrap="square" rtlCol="0">
            <a:spAutoFit/>
          </a:bodyPr>
          <a:lstStyle/>
          <a:p>
            <a:r>
              <a:rPr lang="en-US" b="1" dirty="0">
                <a:solidFill>
                  <a:schemeClr val="bg1"/>
                </a:solidFill>
              </a:rPr>
              <a:t>Here, </a:t>
            </a:r>
            <a:r>
              <a:rPr lang="el-GR" b="1" dirty="0"/>
              <a:t> </a:t>
            </a:r>
            <a:r>
              <a:rPr lang="el-GR" b="1" dirty="0">
                <a:solidFill>
                  <a:schemeClr val="bg1"/>
                </a:solidFill>
              </a:rPr>
              <a:t>α</a:t>
            </a:r>
            <a:r>
              <a:rPr lang="en-US" b="1" dirty="0">
                <a:solidFill>
                  <a:schemeClr val="bg1"/>
                </a:solidFill>
              </a:rPr>
              <a:t> (alpha), </a:t>
            </a:r>
            <a:r>
              <a:rPr lang="el-GR" b="1" dirty="0">
                <a:solidFill>
                  <a:schemeClr val="bg1"/>
                </a:solidFill>
              </a:rPr>
              <a:t>β</a:t>
            </a:r>
            <a:r>
              <a:rPr lang="en-US" b="1" dirty="0">
                <a:solidFill>
                  <a:schemeClr val="bg1"/>
                </a:solidFill>
              </a:rPr>
              <a:t> (beta), </a:t>
            </a:r>
            <a:r>
              <a:rPr lang="el-GR" b="1" dirty="0">
                <a:solidFill>
                  <a:schemeClr val="bg1"/>
                </a:solidFill>
              </a:rPr>
              <a:t>γ</a:t>
            </a:r>
            <a:r>
              <a:rPr lang="en-US" b="1" dirty="0">
                <a:solidFill>
                  <a:schemeClr val="bg1"/>
                </a:solidFill>
              </a:rPr>
              <a:t> (gamma) only depend on bias and not on any previous state</a:t>
            </a:r>
          </a:p>
        </p:txBody>
      </p:sp>
      <p:pic>
        <p:nvPicPr>
          <p:cNvPr id="10" name="Picture 9">
            <a:extLst>
              <a:ext uri="{FF2B5EF4-FFF2-40B4-BE49-F238E27FC236}">
                <a16:creationId xmlns:a16="http://schemas.microsoft.com/office/drawing/2014/main" id="{D149E45C-AF8B-4F00-8D66-62E4E9D27AC3}"/>
              </a:ext>
            </a:extLst>
          </p:cNvPr>
          <p:cNvPicPr>
            <a:picLocks noChangeAspect="1"/>
          </p:cNvPicPr>
          <p:nvPr/>
        </p:nvPicPr>
        <p:blipFill>
          <a:blip r:embed="rId3"/>
          <a:stretch>
            <a:fillRect/>
          </a:stretch>
        </p:blipFill>
        <p:spPr>
          <a:xfrm>
            <a:off x="3189287" y="4331064"/>
            <a:ext cx="5688013" cy="2336436"/>
          </a:xfrm>
          <a:prstGeom prst="rect">
            <a:avLst/>
          </a:prstGeom>
        </p:spPr>
      </p:pic>
      <p:sp>
        <p:nvSpPr>
          <p:cNvPr id="11" name="TextBox 10">
            <a:extLst>
              <a:ext uri="{FF2B5EF4-FFF2-40B4-BE49-F238E27FC236}">
                <a16:creationId xmlns:a16="http://schemas.microsoft.com/office/drawing/2014/main" id="{5A352863-4A17-498C-8467-8085969DE917}"/>
              </a:ext>
            </a:extLst>
          </p:cNvPr>
          <p:cNvSpPr txBox="1"/>
          <p:nvPr/>
        </p:nvSpPr>
        <p:spPr>
          <a:xfrm>
            <a:off x="8877300" y="4491048"/>
            <a:ext cx="3219450" cy="1754326"/>
          </a:xfrm>
          <a:prstGeom prst="rect">
            <a:avLst/>
          </a:prstGeom>
          <a:noFill/>
          <a:ln w="28575">
            <a:solidFill>
              <a:schemeClr val="accent1"/>
            </a:solidFill>
          </a:ln>
        </p:spPr>
        <p:txBody>
          <a:bodyPr wrap="square" rtlCol="0">
            <a:spAutoFit/>
          </a:bodyPr>
          <a:lstStyle/>
          <a:p>
            <a:r>
              <a:rPr lang="en-US" dirty="0">
                <a:solidFill>
                  <a:schemeClr val="bg1"/>
                </a:solidFill>
              </a:rPr>
              <a:t>So whenever out bias estimate changes, we can adjust only these parameters by first derivative of change or re-iterate them if error is large</a:t>
            </a:r>
          </a:p>
        </p:txBody>
      </p:sp>
    </p:spTree>
    <p:extLst>
      <p:ext uri="{BB962C8B-B14F-4D97-AF65-F5344CB8AC3E}">
        <p14:creationId xmlns:p14="http://schemas.microsoft.com/office/powerpoint/2010/main" val="747479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Initialization</a:t>
            </a: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1569660"/>
          </a:xfrm>
          <a:prstGeom prst="rect">
            <a:avLst/>
          </a:prstGeom>
          <a:noFill/>
        </p:spPr>
        <p:txBody>
          <a:bodyPr wrap="square" rtlCol="0">
            <a:spAutoFit/>
          </a:bodyPr>
          <a:lstStyle/>
          <a:p>
            <a:r>
              <a:rPr lang="en-US" sz="2400" b="1" dirty="0">
                <a:solidFill>
                  <a:schemeClr val="bg1"/>
                </a:solidFill>
              </a:rPr>
              <a:t>Why important? </a:t>
            </a:r>
          </a:p>
          <a:p>
            <a:r>
              <a:rPr lang="en-US" sz="2400" dirty="0">
                <a:solidFill>
                  <a:schemeClr val="bg1"/>
                </a:solidFill>
              </a:rPr>
              <a:t>We want an initial estimation of motion and scale relation from IMU but it has large bias which may lead to larger error later in SLAM</a:t>
            </a:r>
            <a:endParaRPr lang="en-US" sz="2400" b="1" dirty="0">
              <a:solidFill>
                <a:schemeClr val="bg1"/>
              </a:solidFill>
            </a:endParaRPr>
          </a:p>
        </p:txBody>
      </p:sp>
      <p:sp>
        <p:nvSpPr>
          <p:cNvPr id="3" name="TextBox 2">
            <a:extLst>
              <a:ext uri="{FF2B5EF4-FFF2-40B4-BE49-F238E27FC236}">
                <a16:creationId xmlns:a16="http://schemas.microsoft.com/office/drawing/2014/main" id="{60988845-334F-4513-BAD9-5FC1524900BA}"/>
              </a:ext>
            </a:extLst>
          </p:cNvPr>
          <p:cNvSpPr txBox="1"/>
          <p:nvPr/>
        </p:nvSpPr>
        <p:spPr>
          <a:xfrm>
            <a:off x="6424612" y="2558891"/>
            <a:ext cx="1895475" cy="369332"/>
          </a:xfrm>
          <a:prstGeom prst="rect">
            <a:avLst/>
          </a:prstGeom>
          <a:noFill/>
        </p:spPr>
        <p:txBody>
          <a:bodyPr wrap="square" rtlCol="0">
            <a:spAutoFit/>
          </a:bodyPr>
          <a:lstStyle/>
          <a:p>
            <a:r>
              <a:rPr lang="en-US" b="1" dirty="0">
                <a:solidFill>
                  <a:schemeClr val="bg1"/>
                </a:solidFill>
              </a:rPr>
              <a:t>How is it done?</a:t>
            </a:r>
          </a:p>
        </p:txBody>
      </p:sp>
      <p:sp>
        <p:nvSpPr>
          <p:cNvPr id="7" name="TextBox 6">
            <a:extLst>
              <a:ext uri="{FF2B5EF4-FFF2-40B4-BE49-F238E27FC236}">
                <a16:creationId xmlns:a16="http://schemas.microsoft.com/office/drawing/2014/main" id="{65ED972E-6E5B-4635-8D79-C635A7879068}"/>
              </a:ext>
            </a:extLst>
          </p:cNvPr>
          <p:cNvSpPr txBox="1"/>
          <p:nvPr/>
        </p:nvSpPr>
        <p:spPr>
          <a:xfrm>
            <a:off x="3800475" y="3429000"/>
            <a:ext cx="1797685" cy="646331"/>
          </a:xfrm>
          <a:prstGeom prst="rect">
            <a:avLst/>
          </a:prstGeom>
          <a:noFill/>
          <a:ln w="19050">
            <a:solidFill>
              <a:schemeClr val="bg1"/>
            </a:solidFill>
          </a:ln>
        </p:spPr>
        <p:txBody>
          <a:bodyPr wrap="square" rtlCol="0">
            <a:spAutoFit/>
          </a:bodyPr>
          <a:lstStyle/>
          <a:p>
            <a:r>
              <a:rPr lang="en-US" b="1" dirty="0">
                <a:solidFill>
                  <a:schemeClr val="bg1"/>
                </a:solidFill>
              </a:rPr>
              <a:t>Structure from Motion (</a:t>
            </a:r>
            <a:r>
              <a:rPr lang="en-US" b="1" dirty="0" err="1">
                <a:solidFill>
                  <a:schemeClr val="bg1"/>
                </a:solidFill>
              </a:rPr>
              <a:t>SfM</a:t>
            </a:r>
            <a:r>
              <a:rPr lang="en-US" b="1" dirty="0">
                <a:solidFill>
                  <a:schemeClr val="bg1"/>
                </a:solidFill>
              </a:rPr>
              <a:t>)</a:t>
            </a:r>
          </a:p>
        </p:txBody>
      </p:sp>
      <p:sp>
        <p:nvSpPr>
          <p:cNvPr id="8" name="TextBox 7">
            <a:extLst>
              <a:ext uri="{FF2B5EF4-FFF2-40B4-BE49-F238E27FC236}">
                <a16:creationId xmlns:a16="http://schemas.microsoft.com/office/drawing/2014/main" id="{F12A7F23-0EDF-49BF-870B-377FF2F24530}"/>
              </a:ext>
            </a:extLst>
          </p:cNvPr>
          <p:cNvSpPr txBox="1"/>
          <p:nvPr/>
        </p:nvSpPr>
        <p:spPr>
          <a:xfrm>
            <a:off x="9248775" y="3432383"/>
            <a:ext cx="1797685" cy="646331"/>
          </a:xfrm>
          <a:prstGeom prst="rect">
            <a:avLst/>
          </a:prstGeom>
          <a:noFill/>
          <a:ln w="19050">
            <a:solidFill>
              <a:schemeClr val="bg1"/>
            </a:solidFill>
          </a:ln>
        </p:spPr>
        <p:txBody>
          <a:bodyPr wrap="square" rtlCol="0">
            <a:spAutoFit/>
          </a:bodyPr>
          <a:lstStyle/>
          <a:p>
            <a:r>
              <a:rPr lang="en-US" b="1" dirty="0">
                <a:solidFill>
                  <a:schemeClr val="bg1"/>
                </a:solidFill>
              </a:rPr>
              <a:t>Visual-Inertial Alignment</a:t>
            </a:r>
          </a:p>
        </p:txBody>
      </p:sp>
      <p:cxnSp>
        <p:nvCxnSpPr>
          <p:cNvPr id="12" name="Connector: Elbow 11">
            <a:extLst>
              <a:ext uri="{FF2B5EF4-FFF2-40B4-BE49-F238E27FC236}">
                <a16:creationId xmlns:a16="http://schemas.microsoft.com/office/drawing/2014/main" id="{C9030875-9CDD-49C6-A450-C696663C7E9C}"/>
              </a:ext>
            </a:extLst>
          </p:cNvPr>
          <p:cNvCxnSpPr>
            <a:stCxn id="3" idx="1"/>
            <a:endCxn id="7" idx="0"/>
          </p:cNvCxnSpPr>
          <p:nvPr/>
        </p:nvCxnSpPr>
        <p:spPr>
          <a:xfrm rot="10800000" flipV="1">
            <a:off x="4699318" y="2743556"/>
            <a:ext cx="1725294" cy="68544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ECC1DF0-0FD3-4D27-92F0-A8D0F55AC80E}"/>
                  </a:ext>
                </a:extLst>
              </p:cNvPr>
              <p:cNvSpPr txBox="1"/>
              <p:nvPr/>
            </p:nvSpPr>
            <p:spPr>
              <a:xfrm>
                <a:off x="3095625" y="4075331"/>
                <a:ext cx="4114800" cy="923330"/>
              </a:xfrm>
              <a:prstGeom prst="rect">
                <a:avLst/>
              </a:prstGeom>
              <a:noFill/>
            </p:spPr>
            <p:txBody>
              <a:bodyPr wrap="square" rtlCol="0">
                <a:spAutoFit/>
              </a:bodyPr>
              <a:lstStyle/>
              <a:p>
                <a:r>
                  <a:rPr lang="en-US" dirty="0">
                    <a:solidFill>
                      <a:schemeClr val="bg1"/>
                    </a:solidFill>
                  </a:rPr>
                  <a:t>Visual-only SLAM. Gives </a:t>
                </a:r>
                <a:r>
                  <a:rPr lang="en-US" dirty="0" err="1">
                    <a:solidFill>
                      <a:schemeClr val="bg1"/>
                    </a:solidFill>
                  </a:rPr>
                  <a:t>upto</a:t>
                </a:r>
                <a:r>
                  <a:rPr lang="en-US" dirty="0">
                    <a:solidFill>
                      <a:schemeClr val="bg1"/>
                    </a:solidFill>
                  </a:rPr>
                  <a:t>-scale estimates using </a:t>
                </a:r>
                <a:r>
                  <a:rPr lang="en-US" b="1" dirty="0">
                    <a:solidFill>
                      <a:schemeClr val="bg1"/>
                    </a:solidFill>
                  </a:rPr>
                  <a:t>5-point algorithm </a:t>
                </a:r>
                <a:r>
                  <a:rPr lang="en-US" dirty="0">
                    <a:solidFill>
                      <a:schemeClr val="bg1"/>
                    </a:solidFill>
                  </a:rPr>
                  <a:t>in first camera frame (</a:t>
                </a:r>
                <a14:m>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0</m:t>
                        </m:r>
                      </m:sub>
                    </m:sSub>
                  </m:oMath>
                </a14:m>
                <a:r>
                  <a:rPr lang="en-US" dirty="0">
                    <a:solidFill>
                      <a:schemeClr val="bg1"/>
                    </a:solidFill>
                  </a:rPr>
                  <a:t>) reference</a:t>
                </a:r>
              </a:p>
            </p:txBody>
          </p:sp>
        </mc:Choice>
        <mc:Fallback xmlns="">
          <p:sp>
            <p:nvSpPr>
              <p:cNvPr id="16" name="TextBox 15">
                <a:extLst>
                  <a:ext uri="{FF2B5EF4-FFF2-40B4-BE49-F238E27FC236}">
                    <a16:creationId xmlns:a16="http://schemas.microsoft.com/office/drawing/2014/main" id="{3ECC1DF0-0FD3-4D27-92F0-A8D0F55AC80E}"/>
                  </a:ext>
                </a:extLst>
              </p:cNvPr>
              <p:cNvSpPr txBox="1">
                <a:spLocks noRot="1" noChangeAspect="1" noMove="1" noResize="1" noEditPoints="1" noAdjustHandles="1" noChangeArrowheads="1" noChangeShapeType="1" noTextEdit="1"/>
              </p:cNvSpPr>
              <p:nvPr/>
            </p:nvSpPr>
            <p:spPr>
              <a:xfrm>
                <a:off x="3095625" y="4075331"/>
                <a:ext cx="4114800" cy="923330"/>
              </a:xfrm>
              <a:prstGeom prst="rect">
                <a:avLst/>
              </a:prstGeom>
              <a:blipFill>
                <a:blip r:embed="rId2"/>
                <a:stretch>
                  <a:fillRect l="-1333" t="-3974" r="-1630" b="-993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DF524F3-D4E4-4813-8692-DCF7AD920C03}"/>
              </a:ext>
            </a:extLst>
          </p:cNvPr>
          <p:cNvSpPr txBox="1"/>
          <p:nvPr/>
        </p:nvSpPr>
        <p:spPr>
          <a:xfrm>
            <a:off x="8713787" y="4089518"/>
            <a:ext cx="3133725" cy="1477328"/>
          </a:xfrm>
          <a:prstGeom prst="rect">
            <a:avLst/>
          </a:prstGeom>
          <a:noFill/>
        </p:spPr>
        <p:txBody>
          <a:bodyPr wrap="square" rtlCol="0">
            <a:spAutoFit/>
          </a:bodyPr>
          <a:lstStyle/>
          <a:p>
            <a:r>
              <a:rPr lang="en-US" dirty="0">
                <a:solidFill>
                  <a:schemeClr val="bg1"/>
                </a:solidFill>
              </a:rPr>
              <a:t>Optimizes rotation error between two consecutive frames to give gyroscopic bias estimation (</a:t>
            </a:r>
            <a:r>
              <a:rPr lang="en-US" dirty="0" err="1">
                <a:solidFill>
                  <a:schemeClr val="bg1"/>
                </a:solidFill>
              </a:rPr>
              <a:t>alpha,beta,gamma</a:t>
            </a:r>
            <a:r>
              <a:rPr lang="en-US" dirty="0">
                <a:solidFill>
                  <a:schemeClr val="bg1"/>
                </a:solidFill>
              </a:rPr>
              <a:t>)</a:t>
            </a:r>
          </a:p>
        </p:txBody>
      </p:sp>
      <p:cxnSp>
        <p:nvCxnSpPr>
          <p:cNvPr id="19" name="Straight Arrow Connector 18">
            <a:extLst>
              <a:ext uri="{FF2B5EF4-FFF2-40B4-BE49-F238E27FC236}">
                <a16:creationId xmlns:a16="http://schemas.microsoft.com/office/drawing/2014/main" id="{39D719A3-2CCF-453F-BFB3-82D0B100687D}"/>
              </a:ext>
            </a:extLst>
          </p:cNvPr>
          <p:cNvCxnSpPr>
            <a:stCxn id="7" idx="3"/>
          </p:cNvCxnSpPr>
          <p:nvPr/>
        </p:nvCxnSpPr>
        <p:spPr>
          <a:xfrm flipV="1">
            <a:off x="5598160" y="3752165"/>
            <a:ext cx="3650615"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6E1BCE5-89E3-4539-BFE0-B2C8D2DD60D0}"/>
                  </a:ext>
                </a:extLst>
              </p:cNvPr>
              <p:cNvSpPr txBox="1"/>
              <p:nvPr/>
            </p:nvSpPr>
            <p:spPr>
              <a:xfrm>
                <a:off x="3095625" y="5467350"/>
                <a:ext cx="4114800" cy="1200329"/>
              </a:xfrm>
              <a:prstGeom prst="rect">
                <a:avLst/>
              </a:prstGeom>
              <a:noFill/>
            </p:spPr>
            <p:txBody>
              <a:bodyPr wrap="square" rtlCol="0">
                <a:spAutoFit/>
              </a:bodyPr>
              <a:lstStyle/>
              <a:p>
                <a:r>
                  <a:rPr lang="en-US" dirty="0">
                    <a:solidFill>
                      <a:schemeClr val="bg1"/>
                    </a:solidFill>
                  </a:rPr>
                  <a:t>This optimized bias is used to give all measurements in first camera frame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𝑐</m:t>
                        </m:r>
                      </m:e>
                      <m:sub>
                        <m:r>
                          <a:rPr lang="en-US" i="1">
                            <a:solidFill>
                              <a:schemeClr val="bg1"/>
                            </a:solidFill>
                            <a:latin typeface="Cambria Math" panose="02040503050406030204" pitchFamily="18" charset="0"/>
                          </a:rPr>
                          <m:t>0</m:t>
                        </m:r>
                      </m:sub>
                    </m:sSub>
                  </m:oMath>
                </a14:m>
                <a:r>
                  <a:rPr lang="en-US" dirty="0">
                    <a:solidFill>
                      <a:schemeClr val="bg1"/>
                    </a:solidFill>
                  </a:rPr>
                  <a:t>) to again optimize for appropriate scale</a:t>
                </a:r>
              </a:p>
            </p:txBody>
          </p:sp>
        </mc:Choice>
        <mc:Fallback xmlns="">
          <p:sp>
            <p:nvSpPr>
              <p:cNvPr id="20" name="TextBox 19">
                <a:extLst>
                  <a:ext uri="{FF2B5EF4-FFF2-40B4-BE49-F238E27FC236}">
                    <a16:creationId xmlns:a16="http://schemas.microsoft.com/office/drawing/2014/main" id="{F6E1BCE5-89E3-4539-BFE0-B2C8D2DD60D0}"/>
                  </a:ext>
                </a:extLst>
              </p:cNvPr>
              <p:cNvSpPr txBox="1">
                <a:spLocks noRot="1" noChangeAspect="1" noMove="1" noResize="1" noEditPoints="1" noAdjustHandles="1" noChangeArrowheads="1" noChangeShapeType="1" noTextEdit="1"/>
              </p:cNvSpPr>
              <p:nvPr/>
            </p:nvSpPr>
            <p:spPr>
              <a:xfrm>
                <a:off x="3095625" y="5467350"/>
                <a:ext cx="4114800" cy="1200329"/>
              </a:xfrm>
              <a:prstGeom prst="rect">
                <a:avLst/>
              </a:prstGeom>
              <a:blipFill>
                <a:blip r:embed="rId3"/>
                <a:stretch>
                  <a:fillRect l="-1333" t="-3046" b="-7107"/>
                </a:stretch>
              </a:blipFill>
            </p:spPr>
            <p:txBody>
              <a:bodyPr/>
              <a:lstStyle/>
              <a:p>
                <a:r>
                  <a:rPr lang="en-US">
                    <a:noFill/>
                  </a:rPr>
                  <a:t> </a:t>
                </a:r>
              </a:p>
            </p:txBody>
          </p:sp>
        </mc:Fallback>
      </mc:AlternateContent>
      <p:cxnSp>
        <p:nvCxnSpPr>
          <p:cNvPr id="24" name="Connector: Elbow 23">
            <a:extLst>
              <a:ext uri="{FF2B5EF4-FFF2-40B4-BE49-F238E27FC236}">
                <a16:creationId xmlns:a16="http://schemas.microsoft.com/office/drawing/2014/main" id="{262E3DD2-6CFE-4015-874A-3BC9127BFD38}"/>
              </a:ext>
            </a:extLst>
          </p:cNvPr>
          <p:cNvCxnSpPr>
            <a:stCxn id="17" idx="2"/>
            <a:endCxn id="20" idx="3"/>
          </p:cNvCxnSpPr>
          <p:nvPr/>
        </p:nvCxnSpPr>
        <p:spPr>
          <a:xfrm rot="5400000">
            <a:off x="8495204" y="4282068"/>
            <a:ext cx="500669" cy="307022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450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Initialization</a:t>
            </a:r>
          </a:p>
        </p:txBody>
      </p:sp>
      <p:sp>
        <p:nvSpPr>
          <p:cNvPr id="3" name="Rectangle 2">
            <a:extLst>
              <a:ext uri="{FF2B5EF4-FFF2-40B4-BE49-F238E27FC236}">
                <a16:creationId xmlns:a16="http://schemas.microsoft.com/office/drawing/2014/main" id="{5A6EC054-8AE9-4137-9773-E8E284A7A2A8}"/>
              </a:ext>
            </a:extLst>
          </p:cNvPr>
          <p:cNvSpPr/>
          <p:nvPr/>
        </p:nvSpPr>
        <p:spPr>
          <a:xfrm rot="672464">
            <a:off x="3352801" y="1035450"/>
            <a:ext cx="904875" cy="1257300"/>
          </a:xfrm>
          <a:prstGeom prst="rect">
            <a:avLst/>
          </a:prstGeom>
          <a:blipFill>
            <a:blip r:embed="rId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9DA106-7A6F-4ADD-A7BA-2592B78F21DB}"/>
              </a:ext>
            </a:extLst>
          </p:cNvPr>
          <p:cNvSpPr/>
          <p:nvPr/>
        </p:nvSpPr>
        <p:spPr>
          <a:xfrm rot="21058645">
            <a:off x="4686300" y="1035450"/>
            <a:ext cx="904875" cy="1257300"/>
          </a:xfrm>
          <a:prstGeom prst="rect">
            <a:avLst/>
          </a:prstGeom>
          <a:blipFill>
            <a:blip r:embed="rId2"/>
            <a:tile tx="0" ty="0" sx="100000" sy="100000" flip="none" algn="tl"/>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3E789E-0397-4141-9106-A3A373A2D046}"/>
                  </a:ext>
                </a:extLst>
              </p:cNvPr>
              <p:cNvSpPr txBox="1"/>
              <p:nvPr/>
            </p:nvSpPr>
            <p:spPr>
              <a:xfrm>
                <a:off x="3619500" y="652165"/>
                <a:ext cx="438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𝐾</m:t>
                          </m:r>
                        </m:sub>
                      </m:sSub>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EE3E789E-0397-4141-9106-A3A373A2D046}"/>
                  </a:ext>
                </a:extLst>
              </p:cNvPr>
              <p:cNvSpPr txBox="1">
                <a:spLocks noRot="1" noChangeAspect="1" noMove="1" noResize="1" noEditPoints="1" noAdjustHandles="1" noChangeArrowheads="1" noChangeShapeType="1" noTextEdit="1"/>
              </p:cNvSpPr>
              <p:nvPr/>
            </p:nvSpPr>
            <p:spPr>
              <a:xfrm>
                <a:off x="3619500" y="652165"/>
                <a:ext cx="438150" cy="369332"/>
              </a:xfrm>
              <a:prstGeom prst="rect">
                <a:avLst/>
              </a:prstGeom>
              <a:blipFill>
                <a:blip r:embed="rId3"/>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9E28A5-98C2-41BC-B0BF-F3E1CA840D7F}"/>
                  </a:ext>
                </a:extLst>
              </p:cNvPr>
              <p:cNvSpPr txBox="1"/>
              <p:nvPr/>
            </p:nvSpPr>
            <p:spPr>
              <a:xfrm>
                <a:off x="4733925" y="680740"/>
                <a:ext cx="43815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𝐾</m:t>
                          </m:r>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B99E28A5-98C2-41BC-B0BF-F3E1CA840D7F}"/>
                  </a:ext>
                </a:extLst>
              </p:cNvPr>
              <p:cNvSpPr txBox="1">
                <a:spLocks noRot="1" noChangeAspect="1" noMove="1" noResize="1" noEditPoints="1" noAdjustHandles="1" noChangeArrowheads="1" noChangeShapeType="1" noTextEdit="1"/>
              </p:cNvSpPr>
              <p:nvPr/>
            </p:nvSpPr>
            <p:spPr>
              <a:xfrm>
                <a:off x="4733925" y="680740"/>
                <a:ext cx="438150" cy="369332"/>
              </a:xfrm>
              <a:prstGeom prst="rect">
                <a:avLst/>
              </a:prstGeom>
              <a:blipFill>
                <a:blip r:embed="rId4"/>
                <a:stretch>
                  <a:fillRect r="-4084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F06B8B9-FD0D-4BB9-AB7A-4C1631E42305}"/>
                  </a:ext>
                </a:extLst>
              </p:cNvPr>
              <p:cNvSpPr txBox="1"/>
              <p:nvPr/>
            </p:nvSpPr>
            <p:spPr>
              <a:xfrm>
                <a:off x="3543300" y="2319040"/>
                <a:ext cx="438150" cy="3820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𝑞</m:t>
                          </m:r>
                        </m:e>
                        <m:sub>
                          <m:r>
                            <a:rPr lang="en-US" b="0" i="1" smtClean="0">
                              <a:solidFill>
                                <a:schemeClr val="bg1"/>
                              </a:solidFill>
                              <a:latin typeface="Cambria Math" panose="02040503050406030204" pitchFamily="18" charset="0"/>
                            </a:rPr>
                            <m:t>𝑏𝐾</m:t>
                          </m:r>
                        </m:sub>
                        <m:sup>
                          <m: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0</m:t>
                          </m:r>
                        </m:sup>
                      </m:sSubSup>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F06B8B9-FD0D-4BB9-AB7A-4C1631E42305}"/>
                  </a:ext>
                </a:extLst>
              </p:cNvPr>
              <p:cNvSpPr txBox="1">
                <a:spLocks noRot="1" noChangeAspect="1" noMove="1" noResize="1" noEditPoints="1" noAdjustHandles="1" noChangeArrowheads="1" noChangeShapeType="1" noTextEdit="1"/>
              </p:cNvSpPr>
              <p:nvPr/>
            </p:nvSpPr>
            <p:spPr>
              <a:xfrm>
                <a:off x="3543300" y="2319040"/>
                <a:ext cx="438150" cy="382028"/>
              </a:xfrm>
              <a:prstGeom prst="rect">
                <a:avLst/>
              </a:prstGeom>
              <a:blipFill>
                <a:blip r:embed="rId5"/>
                <a:stretch>
                  <a:fillRect r="-12500"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93EB94-807C-4BDF-B3B2-0601F819800E}"/>
                  </a:ext>
                </a:extLst>
              </p:cNvPr>
              <p:cNvSpPr txBox="1"/>
              <p:nvPr/>
            </p:nvSpPr>
            <p:spPr>
              <a:xfrm>
                <a:off x="4895850" y="2328565"/>
                <a:ext cx="438150" cy="3820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𝑞</m:t>
                          </m:r>
                        </m:e>
                        <m:sub>
                          <m:r>
                            <a:rPr lang="en-US" b="0" i="1" smtClean="0">
                              <a:solidFill>
                                <a:schemeClr val="bg1"/>
                              </a:solidFill>
                              <a:latin typeface="Cambria Math" panose="02040503050406030204" pitchFamily="18" charset="0"/>
                            </a:rPr>
                            <m:t>𝑏𝐾</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0</m:t>
                          </m:r>
                        </m:sup>
                      </m:sSubSup>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4F93EB94-807C-4BDF-B3B2-0601F819800E}"/>
                  </a:ext>
                </a:extLst>
              </p:cNvPr>
              <p:cNvSpPr txBox="1">
                <a:spLocks noRot="1" noChangeAspect="1" noMove="1" noResize="1" noEditPoints="1" noAdjustHandles="1" noChangeArrowheads="1" noChangeShapeType="1" noTextEdit="1"/>
              </p:cNvSpPr>
              <p:nvPr/>
            </p:nvSpPr>
            <p:spPr>
              <a:xfrm>
                <a:off x="4895850" y="2328565"/>
                <a:ext cx="438150" cy="382028"/>
              </a:xfrm>
              <a:prstGeom prst="rect">
                <a:avLst/>
              </a:prstGeom>
              <a:blipFill>
                <a:blip r:embed="rId6"/>
                <a:stretch>
                  <a:fillRect r="-63889" b="-634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75AE740-5307-4888-991F-876EAB0E151F}"/>
              </a:ext>
            </a:extLst>
          </p:cNvPr>
          <p:cNvSpPr txBox="1"/>
          <p:nvPr/>
        </p:nvSpPr>
        <p:spPr>
          <a:xfrm>
            <a:off x="3924300" y="2884119"/>
            <a:ext cx="1190625" cy="382028"/>
          </a:xfrm>
          <a:prstGeom prst="rect">
            <a:avLst/>
          </a:prstGeom>
          <a:solidFill>
            <a:schemeClr val="bg1"/>
          </a:solidFill>
        </p:spPr>
        <p:txBody>
          <a:bodyPr wrap="square" rtlCol="0">
            <a:spAutoFit/>
          </a:bodyPr>
          <a:lstStyle/>
          <a:p>
            <a:r>
              <a:rPr lang="en-US" dirty="0"/>
              <a:t>From </a:t>
            </a:r>
            <a:r>
              <a:rPr lang="en-US" dirty="0" err="1"/>
              <a:t>SfM</a:t>
            </a:r>
            <a:endParaRPr lang="en-US" dirty="0"/>
          </a:p>
        </p:txBody>
      </p:sp>
      <p:cxnSp>
        <p:nvCxnSpPr>
          <p:cNvPr id="17" name="Connector: Elbow 16">
            <a:extLst>
              <a:ext uri="{FF2B5EF4-FFF2-40B4-BE49-F238E27FC236}">
                <a16:creationId xmlns:a16="http://schemas.microsoft.com/office/drawing/2014/main" id="{7F64EB26-F4DE-48F2-8188-1AFC0B421FF1}"/>
              </a:ext>
            </a:extLst>
          </p:cNvPr>
          <p:cNvCxnSpPr>
            <a:stCxn id="13" idx="3"/>
          </p:cNvCxnSpPr>
          <p:nvPr/>
        </p:nvCxnSpPr>
        <p:spPr>
          <a:xfrm flipV="1">
            <a:off x="5114925" y="2781300"/>
            <a:ext cx="219075" cy="293833"/>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58E04AC-D623-4105-94F0-B00D4E5C926C}"/>
              </a:ext>
            </a:extLst>
          </p:cNvPr>
          <p:cNvCxnSpPr>
            <a:stCxn id="13" idx="1"/>
          </p:cNvCxnSpPr>
          <p:nvPr/>
        </p:nvCxnSpPr>
        <p:spPr>
          <a:xfrm rot="10800000">
            <a:off x="3619500" y="2763619"/>
            <a:ext cx="304800" cy="31151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FB467CA-1B2C-4705-B392-3E39A9BF5703}"/>
              </a:ext>
            </a:extLst>
          </p:cNvPr>
          <p:cNvPicPr>
            <a:picLocks noChangeAspect="1"/>
          </p:cNvPicPr>
          <p:nvPr/>
        </p:nvPicPr>
        <p:blipFill>
          <a:blip r:embed="rId7"/>
          <a:stretch>
            <a:fillRect/>
          </a:stretch>
        </p:blipFill>
        <p:spPr>
          <a:xfrm>
            <a:off x="3095625" y="4025680"/>
            <a:ext cx="2076448" cy="832994"/>
          </a:xfrm>
          <a:prstGeom prst="rect">
            <a:avLst/>
          </a:prstGeom>
        </p:spPr>
      </p:pic>
      <p:sp>
        <p:nvSpPr>
          <p:cNvPr id="21" name="TextBox 20">
            <a:extLst>
              <a:ext uri="{FF2B5EF4-FFF2-40B4-BE49-F238E27FC236}">
                <a16:creationId xmlns:a16="http://schemas.microsoft.com/office/drawing/2014/main" id="{2004AFC0-D766-4319-8F30-39DB2C31F0E4}"/>
              </a:ext>
            </a:extLst>
          </p:cNvPr>
          <p:cNvSpPr txBox="1"/>
          <p:nvPr/>
        </p:nvSpPr>
        <p:spPr>
          <a:xfrm>
            <a:off x="3081338" y="3494943"/>
            <a:ext cx="4067174" cy="646331"/>
          </a:xfrm>
          <a:prstGeom prst="rect">
            <a:avLst/>
          </a:prstGeom>
          <a:noFill/>
        </p:spPr>
        <p:txBody>
          <a:bodyPr wrap="square" rtlCol="0">
            <a:spAutoFit/>
          </a:bodyPr>
          <a:lstStyle/>
          <a:p>
            <a:r>
              <a:rPr lang="en-US" b="1" dirty="0">
                <a:solidFill>
                  <a:schemeClr val="bg1"/>
                </a:solidFill>
              </a:rPr>
              <a:t>Equation governing translation and rotation in camera frame</a:t>
            </a:r>
          </a:p>
        </p:txBody>
      </p:sp>
      <p:cxnSp>
        <p:nvCxnSpPr>
          <p:cNvPr id="23" name="Straight Arrow Connector 22">
            <a:extLst>
              <a:ext uri="{FF2B5EF4-FFF2-40B4-BE49-F238E27FC236}">
                <a16:creationId xmlns:a16="http://schemas.microsoft.com/office/drawing/2014/main" id="{E7463027-8C2F-49E5-8AD1-3E9B0641E4D8}"/>
              </a:ext>
            </a:extLst>
          </p:cNvPr>
          <p:cNvCxnSpPr/>
          <p:nvPr/>
        </p:nvCxnSpPr>
        <p:spPr>
          <a:xfrm>
            <a:off x="3239240" y="4752975"/>
            <a:ext cx="0" cy="4286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EA5C646-85AD-4324-8264-AD5CF2B3E840}"/>
              </a:ext>
            </a:extLst>
          </p:cNvPr>
          <p:cNvCxnSpPr/>
          <p:nvPr/>
        </p:nvCxnSpPr>
        <p:spPr>
          <a:xfrm>
            <a:off x="4574260" y="4732983"/>
            <a:ext cx="0" cy="390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B45D19B-A6A0-4F6D-9874-B7785C24263D}"/>
              </a:ext>
            </a:extLst>
          </p:cNvPr>
          <p:cNvSpPr txBox="1"/>
          <p:nvPr/>
        </p:nvSpPr>
        <p:spPr>
          <a:xfrm>
            <a:off x="3078835" y="5135827"/>
            <a:ext cx="3419466" cy="369332"/>
          </a:xfrm>
          <a:prstGeom prst="rect">
            <a:avLst/>
          </a:prstGeom>
          <a:noFill/>
        </p:spPr>
        <p:txBody>
          <a:bodyPr wrap="square" rtlCol="0">
            <a:spAutoFit/>
          </a:bodyPr>
          <a:lstStyle/>
          <a:p>
            <a:r>
              <a:rPr lang="en-US" dirty="0">
                <a:solidFill>
                  <a:schemeClr val="bg1"/>
                </a:solidFill>
              </a:rPr>
              <a:t>Requires scale and IMU bias</a:t>
            </a:r>
          </a:p>
        </p:txBody>
      </p:sp>
      <p:pic>
        <p:nvPicPr>
          <p:cNvPr id="27" name="Picture 26">
            <a:extLst>
              <a:ext uri="{FF2B5EF4-FFF2-40B4-BE49-F238E27FC236}">
                <a16:creationId xmlns:a16="http://schemas.microsoft.com/office/drawing/2014/main" id="{D228C8C2-CEA6-4AED-AC56-D66BDCE566F0}"/>
              </a:ext>
            </a:extLst>
          </p:cNvPr>
          <p:cNvPicPr>
            <a:picLocks noChangeAspect="1"/>
          </p:cNvPicPr>
          <p:nvPr/>
        </p:nvPicPr>
        <p:blipFill>
          <a:blip r:embed="rId8"/>
          <a:stretch>
            <a:fillRect/>
          </a:stretch>
        </p:blipFill>
        <p:spPr>
          <a:xfrm>
            <a:off x="7230605" y="1121977"/>
            <a:ext cx="4233190" cy="1735046"/>
          </a:xfrm>
          <a:prstGeom prst="rect">
            <a:avLst/>
          </a:prstGeom>
        </p:spPr>
      </p:pic>
      <p:sp>
        <p:nvSpPr>
          <p:cNvPr id="28" name="TextBox 27">
            <a:extLst>
              <a:ext uri="{FF2B5EF4-FFF2-40B4-BE49-F238E27FC236}">
                <a16:creationId xmlns:a16="http://schemas.microsoft.com/office/drawing/2014/main" id="{C31898C7-0E84-47F8-9579-247962C262B7}"/>
              </a:ext>
            </a:extLst>
          </p:cNvPr>
          <p:cNvSpPr txBox="1"/>
          <p:nvPr/>
        </p:nvSpPr>
        <p:spPr>
          <a:xfrm>
            <a:off x="6811010" y="873149"/>
            <a:ext cx="4686300" cy="369332"/>
          </a:xfrm>
          <a:prstGeom prst="rect">
            <a:avLst/>
          </a:prstGeom>
          <a:noFill/>
        </p:spPr>
        <p:txBody>
          <a:bodyPr wrap="square" rtlCol="0">
            <a:spAutoFit/>
          </a:bodyPr>
          <a:lstStyle/>
          <a:p>
            <a:r>
              <a:rPr lang="en-US" b="1" dirty="0">
                <a:solidFill>
                  <a:schemeClr val="bg1"/>
                </a:solidFill>
              </a:rPr>
              <a:t>Error optimization cost for bias estimation </a:t>
            </a:r>
          </a:p>
        </p:txBody>
      </p:sp>
      <p:sp>
        <p:nvSpPr>
          <p:cNvPr id="29" name="TextBox 28">
            <a:extLst>
              <a:ext uri="{FF2B5EF4-FFF2-40B4-BE49-F238E27FC236}">
                <a16:creationId xmlns:a16="http://schemas.microsoft.com/office/drawing/2014/main" id="{A0EE37FA-7946-426B-B177-466392BD6F2E}"/>
              </a:ext>
            </a:extLst>
          </p:cNvPr>
          <p:cNvSpPr txBox="1"/>
          <p:nvPr/>
        </p:nvSpPr>
        <p:spPr>
          <a:xfrm>
            <a:off x="7868285" y="2877033"/>
            <a:ext cx="3048000" cy="369332"/>
          </a:xfrm>
          <a:prstGeom prst="rect">
            <a:avLst/>
          </a:prstGeom>
          <a:solidFill>
            <a:schemeClr val="bg1"/>
          </a:solidFill>
        </p:spPr>
        <p:txBody>
          <a:bodyPr wrap="square" rtlCol="0">
            <a:spAutoFit/>
          </a:bodyPr>
          <a:lstStyle/>
          <a:p>
            <a:r>
              <a:rPr lang="en-US" dirty="0"/>
              <a:t>From IMU pre-integration</a:t>
            </a:r>
          </a:p>
        </p:txBody>
      </p:sp>
      <p:cxnSp>
        <p:nvCxnSpPr>
          <p:cNvPr id="31" name="Straight Arrow Connector 30">
            <a:extLst>
              <a:ext uri="{FF2B5EF4-FFF2-40B4-BE49-F238E27FC236}">
                <a16:creationId xmlns:a16="http://schemas.microsoft.com/office/drawing/2014/main" id="{CB4C7761-344E-4D84-B41A-C2B3C5DD882C}"/>
              </a:ext>
            </a:extLst>
          </p:cNvPr>
          <p:cNvCxnSpPr>
            <a:cxnSpLocks/>
          </p:cNvCxnSpPr>
          <p:nvPr/>
        </p:nvCxnSpPr>
        <p:spPr>
          <a:xfrm flipV="1">
            <a:off x="9020175" y="2598369"/>
            <a:ext cx="0" cy="27866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ight Brace 32">
            <a:extLst>
              <a:ext uri="{FF2B5EF4-FFF2-40B4-BE49-F238E27FC236}">
                <a16:creationId xmlns:a16="http://schemas.microsoft.com/office/drawing/2014/main" id="{F12039AD-77CC-405B-8C45-87CD2EAE78AE}"/>
              </a:ext>
            </a:extLst>
          </p:cNvPr>
          <p:cNvSpPr/>
          <p:nvPr/>
        </p:nvSpPr>
        <p:spPr>
          <a:xfrm>
            <a:off x="5288626" y="4169849"/>
            <a:ext cx="309499" cy="639638"/>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FFD4103-B757-4DEB-B22F-C36E211179BA}"/>
              </a:ext>
            </a:extLst>
          </p:cNvPr>
          <p:cNvSpPr/>
          <p:nvPr/>
        </p:nvSpPr>
        <p:spPr>
          <a:xfrm>
            <a:off x="7320703" y="3263680"/>
            <a:ext cx="4337897" cy="8111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0355513C-70D8-48DA-8ABB-558FC33730A6}"/>
              </a:ext>
            </a:extLst>
          </p:cNvPr>
          <p:cNvSpPr txBox="1"/>
          <p:nvPr/>
        </p:nvSpPr>
        <p:spPr>
          <a:xfrm>
            <a:off x="7320702" y="3351557"/>
            <a:ext cx="4259410" cy="738664"/>
          </a:xfrm>
          <a:prstGeom prst="rect">
            <a:avLst/>
          </a:prstGeom>
          <a:noFill/>
        </p:spPr>
        <p:txBody>
          <a:bodyPr wrap="square" rtlCol="0">
            <a:spAutoFit/>
          </a:bodyPr>
          <a:lstStyle/>
          <a:p>
            <a:r>
              <a:rPr lang="en-US" sz="1400" dirty="0">
                <a:solidFill>
                  <a:schemeClr val="bg1"/>
                </a:solidFill>
              </a:rPr>
              <a:t>Once we have IMU bias estimation, we plug it in this equation to minimize another scale associated error </a:t>
            </a:r>
          </a:p>
        </p:txBody>
      </p:sp>
      <p:pic>
        <p:nvPicPr>
          <p:cNvPr id="36" name="Picture 35">
            <a:extLst>
              <a:ext uri="{FF2B5EF4-FFF2-40B4-BE49-F238E27FC236}">
                <a16:creationId xmlns:a16="http://schemas.microsoft.com/office/drawing/2014/main" id="{FCDD6DEA-4950-4727-8358-2F07553923F8}"/>
              </a:ext>
            </a:extLst>
          </p:cNvPr>
          <p:cNvPicPr>
            <a:picLocks noChangeAspect="1"/>
          </p:cNvPicPr>
          <p:nvPr/>
        </p:nvPicPr>
        <p:blipFill>
          <a:blip r:embed="rId9"/>
          <a:stretch>
            <a:fillRect/>
          </a:stretch>
        </p:blipFill>
        <p:spPr>
          <a:xfrm>
            <a:off x="2921916" y="5593329"/>
            <a:ext cx="5524497" cy="926303"/>
          </a:xfrm>
          <a:prstGeom prst="rect">
            <a:avLst/>
          </a:prstGeom>
        </p:spPr>
      </p:pic>
      <p:pic>
        <p:nvPicPr>
          <p:cNvPr id="37" name="Picture 36">
            <a:extLst>
              <a:ext uri="{FF2B5EF4-FFF2-40B4-BE49-F238E27FC236}">
                <a16:creationId xmlns:a16="http://schemas.microsoft.com/office/drawing/2014/main" id="{16E8637C-CE89-48FE-BAA0-1EE6D2B10ED0}"/>
              </a:ext>
            </a:extLst>
          </p:cNvPr>
          <p:cNvPicPr>
            <a:picLocks noChangeAspect="1"/>
          </p:cNvPicPr>
          <p:nvPr/>
        </p:nvPicPr>
        <p:blipFill>
          <a:blip r:embed="rId10"/>
          <a:stretch>
            <a:fillRect/>
          </a:stretch>
        </p:blipFill>
        <p:spPr>
          <a:xfrm>
            <a:off x="6187226" y="4398851"/>
            <a:ext cx="3074073" cy="426955"/>
          </a:xfrm>
          <a:prstGeom prst="rect">
            <a:avLst/>
          </a:prstGeom>
        </p:spPr>
      </p:pic>
      <p:pic>
        <p:nvPicPr>
          <p:cNvPr id="38" name="Picture 37">
            <a:extLst>
              <a:ext uri="{FF2B5EF4-FFF2-40B4-BE49-F238E27FC236}">
                <a16:creationId xmlns:a16="http://schemas.microsoft.com/office/drawing/2014/main" id="{EC80E0ED-7FFE-427A-87F3-16749FB8160A}"/>
              </a:ext>
            </a:extLst>
          </p:cNvPr>
          <p:cNvPicPr>
            <a:picLocks noChangeAspect="1"/>
          </p:cNvPicPr>
          <p:nvPr/>
        </p:nvPicPr>
        <p:blipFill>
          <a:blip r:embed="rId11"/>
          <a:stretch>
            <a:fillRect/>
          </a:stretch>
        </p:blipFill>
        <p:spPr>
          <a:xfrm>
            <a:off x="7121399" y="4995558"/>
            <a:ext cx="4945735" cy="1876730"/>
          </a:xfrm>
          <a:prstGeom prst="rect">
            <a:avLst/>
          </a:prstGeom>
        </p:spPr>
      </p:pic>
      <p:pic>
        <p:nvPicPr>
          <p:cNvPr id="39" name="Picture 38">
            <a:extLst>
              <a:ext uri="{FF2B5EF4-FFF2-40B4-BE49-F238E27FC236}">
                <a16:creationId xmlns:a16="http://schemas.microsoft.com/office/drawing/2014/main" id="{0576001B-0B26-4852-A382-388E48152F8A}"/>
              </a:ext>
            </a:extLst>
          </p:cNvPr>
          <p:cNvPicPr>
            <a:picLocks noChangeAspect="1"/>
          </p:cNvPicPr>
          <p:nvPr/>
        </p:nvPicPr>
        <p:blipFill>
          <a:blip r:embed="rId12"/>
          <a:stretch>
            <a:fillRect/>
          </a:stretch>
        </p:blipFill>
        <p:spPr>
          <a:xfrm>
            <a:off x="9386165" y="4271057"/>
            <a:ext cx="2680969" cy="682541"/>
          </a:xfrm>
          <a:prstGeom prst="rect">
            <a:avLst/>
          </a:prstGeom>
          <a:ln w="19050">
            <a:solidFill>
              <a:schemeClr val="bg1"/>
            </a:solidFill>
          </a:ln>
        </p:spPr>
      </p:pic>
      <p:cxnSp>
        <p:nvCxnSpPr>
          <p:cNvPr id="41" name="Connector: Elbow 40">
            <a:extLst>
              <a:ext uri="{FF2B5EF4-FFF2-40B4-BE49-F238E27FC236}">
                <a16:creationId xmlns:a16="http://schemas.microsoft.com/office/drawing/2014/main" id="{04F14FD9-BC94-4A4D-A8E0-502444BB0D05}"/>
              </a:ext>
            </a:extLst>
          </p:cNvPr>
          <p:cNvCxnSpPr/>
          <p:nvPr/>
        </p:nvCxnSpPr>
        <p:spPr>
          <a:xfrm flipV="1">
            <a:off x="5781675" y="1581150"/>
            <a:ext cx="1339724" cy="933450"/>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218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VIO-core</a:t>
            </a:r>
          </a:p>
        </p:txBody>
      </p:sp>
      <p:pic>
        <p:nvPicPr>
          <p:cNvPr id="12290" name="Picture 2" descr="Nature Scenery Portrait View Stock Photo, Picture And Royalty Free ...">
            <a:extLst>
              <a:ext uri="{FF2B5EF4-FFF2-40B4-BE49-F238E27FC236}">
                <a16:creationId xmlns:a16="http://schemas.microsoft.com/office/drawing/2014/main" id="{2EFD91E0-D54F-425D-AEBC-D89FB1E0B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714" y="117973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ature Scenery Portrait View Stock Photo, Picture And Royalty Free ...">
            <a:extLst>
              <a:ext uri="{FF2B5EF4-FFF2-40B4-BE49-F238E27FC236}">
                <a16:creationId xmlns:a16="http://schemas.microsoft.com/office/drawing/2014/main" id="{8092036E-4007-41C8-BD46-19005F9FD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064" y="11606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ature Scenery Portrait View Stock Photo, Picture And Royalty Free ...">
            <a:extLst>
              <a:ext uri="{FF2B5EF4-FFF2-40B4-BE49-F238E27FC236}">
                <a16:creationId xmlns:a16="http://schemas.microsoft.com/office/drawing/2014/main" id="{644EE0E0-BBD3-4F90-8373-92C832773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0889" y="11606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ature Scenery Portrait View Stock Photo, Picture And Royalty Free ...">
            <a:extLst>
              <a:ext uri="{FF2B5EF4-FFF2-40B4-BE49-F238E27FC236}">
                <a16:creationId xmlns:a16="http://schemas.microsoft.com/office/drawing/2014/main" id="{EF630752-4BFE-4061-B8F8-DA35AA629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139" y="11606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ature Scenery Portrait View Stock Photo, Picture And Royalty Free ...">
            <a:extLst>
              <a:ext uri="{FF2B5EF4-FFF2-40B4-BE49-F238E27FC236}">
                <a16:creationId xmlns:a16="http://schemas.microsoft.com/office/drawing/2014/main" id="{8F9DE2DD-ED1C-4B4B-AC9C-88369B87C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5489" y="11606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ure Scenery Portrait View Stock Photo, Picture And Royalty Free ...">
            <a:extLst>
              <a:ext uri="{FF2B5EF4-FFF2-40B4-BE49-F238E27FC236}">
                <a16:creationId xmlns:a16="http://schemas.microsoft.com/office/drawing/2014/main" id="{159F8D84-2ECC-4E92-BDFF-198F2B185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2314" y="1160681"/>
            <a:ext cx="1141412" cy="17133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22AFF1-078F-4747-853F-D2DB6EBE45F2}"/>
              </a:ext>
            </a:extLst>
          </p:cNvPr>
          <p:cNvSpPr/>
          <p:nvPr/>
        </p:nvSpPr>
        <p:spPr>
          <a:xfrm>
            <a:off x="5734051" y="989231"/>
            <a:ext cx="5133974" cy="204924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DFB5A4-90C0-452F-A0F1-9A553FDFDB55}"/>
              </a:ext>
            </a:extLst>
          </p:cNvPr>
          <p:cNvSpPr txBox="1"/>
          <p:nvPr/>
        </p:nvSpPr>
        <p:spPr>
          <a:xfrm>
            <a:off x="7639844" y="3038475"/>
            <a:ext cx="1972469" cy="369332"/>
          </a:xfrm>
          <a:prstGeom prst="rect">
            <a:avLst/>
          </a:prstGeom>
          <a:noFill/>
        </p:spPr>
        <p:txBody>
          <a:bodyPr wrap="square" rtlCol="0">
            <a:spAutoFit/>
          </a:bodyPr>
          <a:lstStyle/>
          <a:p>
            <a:r>
              <a:rPr lang="en-US" dirty="0">
                <a:solidFill>
                  <a:schemeClr val="bg1"/>
                </a:solidFill>
              </a:rPr>
              <a:t>Sliding Window</a:t>
            </a:r>
          </a:p>
        </p:txBody>
      </p:sp>
      <p:sp>
        <p:nvSpPr>
          <p:cNvPr id="14" name="TextBox 13">
            <a:extLst>
              <a:ext uri="{FF2B5EF4-FFF2-40B4-BE49-F238E27FC236}">
                <a16:creationId xmlns:a16="http://schemas.microsoft.com/office/drawing/2014/main" id="{E341694C-A043-4A5F-B7C0-8B4828C64286}"/>
              </a:ext>
            </a:extLst>
          </p:cNvPr>
          <p:cNvSpPr txBox="1"/>
          <p:nvPr/>
        </p:nvSpPr>
        <p:spPr>
          <a:xfrm>
            <a:off x="4101705" y="2898873"/>
            <a:ext cx="789781" cy="369332"/>
          </a:xfrm>
          <a:prstGeom prst="rect">
            <a:avLst/>
          </a:prstGeom>
          <a:noFill/>
        </p:spPr>
        <p:txBody>
          <a:bodyPr wrap="square" rtlCol="0">
            <a:spAutoFit/>
          </a:bodyPr>
          <a:lstStyle/>
          <a:p>
            <a:r>
              <a:rPr lang="en-US" dirty="0">
                <a:solidFill>
                  <a:schemeClr val="bg1"/>
                </a:solidFill>
              </a:rPr>
              <a:t>Priori</a:t>
            </a:r>
          </a:p>
        </p:txBody>
      </p:sp>
      <p:sp>
        <p:nvSpPr>
          <p:cNvPr id="13" name="TextBox 12">
            <a:extLst>
              <a:ext uri="{FF2B5EF4-FFF2-40B4-BE49-F238E27FC236}">
                <a16:creationId xmlns:a16="http://schemas.microsoft.com/office/drawing/2014/main" id="{BD8D90FB-2128-440E-866E-1CA93A837A3E}"/>
              </a:ext>
            </a:extLst>
          </p:cNvPr>
          <p:cNvSpPr txBox="1"/>
          <p:nvPr/>
        </p:nvSpPr>
        <p:spPr>
          <a:xfrm>
            <a:off x="5840415" y="3319165"/>
            <a:ext cx="5351461" cy="369332"/>
          </a:xfrm>
          <a:prstGeom prst="rect">
            <a:avLst/>
          </a:prstGeom>
          <a:noFill/>
        </p:spPr>
        <p:txBody>
          <a:bodyPr wrap="square" rtlCol="0">
            <a:spAutoFit/>
          </a:bodyPr>
          <a:lstStyle/>
          <a:p>
            <a:r>
              <a:rPr lang="en-US" b="1" dirty="0">
                <a:solidFill>
                  <a:schemeClr val="bg1"/>
                </a:solidFill>
              </a:rPr>
              <a:t>This module works only on Sliding Window part</a:t>
            </a:r>
          </a:p>
        </p:txBody>
      </p:sp>
      <p:pic>
        <p:nvPicPr>
          <p:cNvPr id="15" name="Picture 14">
            <a:extLst>
              <a:ext uri="{FF2B5EF4-FFF2-40B4-BE49-F238E27FC236}">
                <a16:creationId xmlns:a16="http://schemas.microsoft.com/office/drawing/2014/main" id="{1328DAD0-A7E8-409C-86AD-0D27657C3A1E}"/>
              </a:ext>
            </a:extLst>
          </p:cNvPr>
          <p:cNvPicPr>
            <a:picLocks noChangeAspect="1"/>
          </p:cNvPicPr>
          <p:nvPr/>
        </p:nvPicPr>
        <p:blipFill>
          <a:blip r:embed="rId3"/>
          <a:stretch>
            <a:fillRect/>
          </a:stretch>
        </p:blipFill>
        <p:spPr>
          <a:xfrm>
            <a:off x="3162300" y="4337504"/>
            <a:ext cx="5829300" cy="1590675"/>
          </a:xfrm>
          <a:prstGeom prst="rect">
            <a:avLst/>
          </a:prstGeom>
          <a:ln w="19050">
            <a:solidFill>
              <a:schemeClr val="bg1"/>
            </a:solidFill>
          </a:ln>
        </p:spPr>
      </p:pic>
      <p:sp>
        <p:nvSpPr>
          <p:cNvPr id="16" name="TextBox 15">
            <a:extLst>
              <a:ext uri="{FF2B5EF4-FFF2-40B4-BE49-F238E27FC236}">
                <a16:creationId xmlns:a16="http://schemas.microsoft.com/office/drawing/2014/main" id="{23F739B5-0B41-4265-BC7B-2C5211C1CD6E}"/>
              </a:ext>
            </a:extLst>
          </p:cNvPr>
          <p:cNvSpPr txBox="1"/>
          <p:nvPr/>
        </p:nvSpPr>
        <p:spPr>
          <a:xfrm>
            <a:off x="3030539" y="3941673"/>
            <a:ext cx="6324599" cy="369332"/>
          </a:xfrm>
          <a:prstGeom prst="rect">
            <a:avLst/>
          </a:prstGeom>
          <a:noFill/>
        </p:spPr>
        <p:txBody>
          <a:bodyPr wrap="square" rtlCol="0">
            <a:spAutoFit/>
          </a:bodyPr>
          <a:lstStyle/>
          <a:p>
            <a:r>
              <a:rPr lang="en-US" dirty="0">
                <a:solidFill>
                  <a:schemeClr val="bg1"/>
                </a:solidFill>
              </a:rPr>
              <a:t>State vector in sliding window can be represented as: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1628C9-E5C0-4416-9A35-72BF34FA34E9}"/>
                  </a:ext>
                </a:extLst>
              </p:cNvPr>
              <p:cNvSpPr txBox="1"/>
              <p:nvPr/>
            </p:nvSpPr>
            <p:spPr>
              <a:xfrm>
                <a:off x="9215120" y="3941673"/>
                <a:ext cx="2753359" cy="232865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1" i="1" smtClean="0">
                            <a:solidFill>
                              <a:schemeClr val="bg1"/>
                            </a:solidFill>
                            <a:latin typeface="Cambria Math" panose="02040503050406030204" pitchFamily="18" charset="0"/>
                          </a:rPr>
                        </m:ctrlPr>
                      </m:sSubPr>
                      <m:e>
                        <m:r>
                          <m:rPr>
                            <m:nor/>
                          </m:rPr>
                          <a:rPr lang="el-GR" b="1" dirty="0">
                            <a:solidFill>
                              <a:schemeClr val="bg1"/>
                            </a:solidFill>
                          </a:rPr>
                          <m:t>λ</m:t>
                        </m:r>
                      </m:e>
                      <m:sub>
                        <m:r>
                          <a:rPr lang="en-US" b="1" i="1" smtClean="0">
                            <a:solidFill>
                              <a:schemeClr val="bg1"/>
                            </a:solidFill>
                            <a:latin typeface="Cambria Math" panose="02040503050406030204" pitchFamily="18" charset="0"/>
                          </a:rPr>
                          <m:t>𝒍</m:t>
                        </m:r>
                      </m:sub>
                    </m:sSub>
                    <m:r>
                      <a:rPr lang="en-US" b="1" i="1">
                        <a:solidFill>
                          <a:schemeClr val="bg1"/>
                        </a:solidFill>
                        <a:latin typeface="Cambria Math" panose="02040503050406030204" pitchFamily="18" charset="0"/>
                      </a:rPr>
                      <m:t> </m:t>
                    </m:r>
                  </m:oMath>
                </a14:m>
                <a:r>
                  <a:rPr lang="en-US" b="1" dirty="0">
                    <a:solidFill>
                      <a:schemeClr val="bg1"/>
                    </a:solidFill>
                  </a:rPr>
                  <a:t>: </a:t>
                </a:r>
                <a:r>
                  <a:rPr lang="en-US" dirty="0">
                    <a:solidFill>
                      <a:schemeClr val="bg1"/>
                    </a:solidFill>
                  </a:rPr>
                  <a:t>inverse distance to </a:t>
                </a:r>
                <a14:m>
                  <m:oMath xmlns:m="http://schemas.openxmlformats.org/officeDocument/2006/math">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𝑙</m:t>
                        </m:r>
                      </m:e>
                      <m:sup>
                        <m:r>
                          <a:rPr lang="en-US" i="1">
                            <a:solidFill>
                              <a:schemeClr val="bg1"/>
                            </a:solidFill>
                            <a:latin typeface="Cambria Math" panose="02040503050406030204" pitchFamily="18" charset="0"/>
                          </a:rPr>
                          <m:t>𝑡h</m:t>
                        </m:r>
                      </m:sup>
                    </m:sSup>
                  </m:oMath>
                </a14:m>
                <a:r>
                  <a:rPr lang="en-US" dirty="0">
                    <a:solidFill>
                      <a:schemeClr val="bg1"/>
                    </a:solidFill>
                  </a:rPr>
                  <a:t> feature</a:t>
                </a:r>
                <a:r>
                  <a:rPr lang="en-US" b="1" dirty="0">
                    <a:solidFill>
                      <a:schemeClr val="bg1"/>
                    </a:solidFill>
                  </a:rPr>
                  <a:t> </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𝒌</m:t>
                        </m:r>
                      </m:sub>
                    </m:sSub>
                  </m:oMath>
                </a14:m>
                <a:r>
                  <a:rPr lang="en-US" b="1" dirty="0">
                    <a:solidFill>
                      <a:schemeClr val="bg1"/>
                    </a:solidFill>
                  </a:rPr>
                  <a:t>: </a:t>
                </a:r>
                <a:r>
                  <a:rPr lang="en-US" dirty="0">
                    <a:solidFill>
                      <a:schemeClr val="bg1"/>
                    </a:solidFill>
                  </a:rPr>
                  <a:t>IMU reading at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𝑘</m:t>
                        </m:r>
                      </m:e>
                      <m:sup>
                        <m:r>
                          <a:rPr lang="en-US" b="0" i="1" smtClean="0">
                            <a:solidFill>
                              <a:schemeClr val="bg1"/>
                            </a:solidFill>
                            <a:latin typeface="Cambria Math" panose="02040503050406030204" pitchFamily="18" charset="0"/>
                          </a:rPr>
                          <m:t>𝑡h</m:t>
                        </m:r>
                      </m:sup>
                    </m:sSup>
                  </m:oMath>
                </a14:m>
                <a:r>
                  <a:rPr lang="en-US" dirty="0">
                    <a:solidFill>
                      <a:schemeClr val="bg1"/>
                    </a:solidFill>
                  </a:rPr>
                  <a:t> frame in window</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14:m>
                  <m:oMath xmlns:m="http://schemas.openxmlformats.org/officeDocument/2006/math">
                    <m:sSubSup>
                      <m:sSubSupPr>
                        <m:ctrlPr>
                          <a:rPr lang="en-US" b="1" i="1" smtClean="0">
                            <a:solidFill>
                              <a:schemeClr val="bg1"/>
                            </a:solidFill>
                            <a:latin typeface="Cambria Math" panose="02040503050406030204" pitchFamily="18" charset="0"/>
                          </a:rPr>
                        </m:ctrlPr>
                      </m:sSubSup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𝒄</m:t>
                        </m:r>
                      </m:sub>
                      <m:sup>
                        <m:r>
                          <a:rPr lang="en-US" b="1" i="1" smtClean="0">
                            <a:solidFill>
                              <a:schemeClr val="bg1"/>
                            </a:solidFill>
                            <a:latin typeface="Cambria Math" panose="02040503050406030204" pitchFamily="18" charset="0"/>
                          </a:rPr>
                          <m:t>𝒃</m:t>
                        </m:r>
                      </m:sup>
                    </m:sSubSup>
                  </m:oMath>
                </a14:m>
                <a:r>
                  <a:rPr lang="en-US" b="1" dirty="0">
                    <a:solidFill>
                      <a:schemeClr val="bg1"/>
                    </a:solidFill>
                  </a:rPr>
                  <a:t>: </a:t>
                </a:r>
                <a:r>
                  <a:rPr lang="en-US" dirty="0">
                    <a:solidFill>
                      <a:schemeClr val="bg1"/>
                    </a:solidFill>
                  </a:rPr>
                  <a:t>camera to body vector</a:t>
                </a:r>
                <a:endParaRPr lang="en-US" b="1" dirty="0">
                  <a:solidFill>
                    <a:schemeClr val="bg1"/>
                  </a:solidFill>
                </a:endParaRPr>
              </a:p>
            </p:txBody>
          </p:sp>
        </mc:Choice>
        <mc:Fallback xmlns="">
          <p:sp>
            <p:nvSpPr>
              <p:cNvPr id="17" name="TextBox 16">
                <a:extLst>
                  <a:ext uri="{FF2B5EF4-FFF2-40B4-BE49-F238E27FC236}">
                    <a16:creationId xmlns:a16="http://schemas.microsoft.com/office/drawing/2014/main" id="{511628C9-E5C0-4416-9A35-72BF34FA34E9}"/>
                  </a:ext>
                </a:extLst>
              </p:cNvPr>
              <p:cNvSpPr txBox="1">
                <a:spLocks noRot="1" noChangeAspect="1" noMove="1" noResize="1" noEditPoints="1" noAdjustHandles="1" noChangeArrowheads="1" noChangeShapeType="1" noTextEdit="1"/>
              </p:cNvSpPr>
              <p:nvPr/>
            </p:nvSpPr>
            <p:spPr>
              <a:xfrm>
                <a:off x="9215120" y="3941673"/>
                <a:ext cx="2753359" cy="2328651"/>
              </a:xfrm>
              <a:prstGeom prst="rect">
                <a:avLst/>
              </a:prstGeom>
              <a:blipFill>
                <a:blip r:embed="rId4"/>
                <a:stretch>
                  <a:fillRect l="-1552" t="-1571" r="-1109" b="-3141"/>
                </a:stretch>
              </a:blipFill>
            </p:spPr>
            <p:txBody>
              <a:bodyPr/>
              <a:lstStyle/>
              <a:p>
                <a:r>
                  <a:rPr lang="en-US">
                    <a:noFill/>
                  </a:rPr>
                  <a:t> </a:t>
                </a:r>
              </a:p>
            </p:txBody>
          </p:sp>
        </mc:Fallback>
      </mc:AlternateContent>
    </p:spTree>
    <p:extLst>
      <p:ext uri="{BB962C8B-B14F-4D97-AF65-F5344CB8AC3E}">
        <p14:creationId xmlns:p14="http://schemas.microsoft.com/office/powerpoint/2010/main" val="1240187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VIO-core</a:t>
            </a:r>
          </a:p>
        </p:txBody>
      </p:sp>
      <p:pic>
        <p:nvPicPr>
          <p:cNvPr id="15" name="Picture 14">
            <a:extLst>
              <a:ext uri="{FF2B5EF4-FFF2-40B4-BE49-F238E27FC236}">
                <a16:creationId xmlns:a16="http://schemas.microsoft.com/office/drawing/2014/main" id="{1328DAD0-A7E8-409C-86AD-0D27657C3A1E}"/>
              </a:ext>
            </a:extLst>
          </p:cNvPr>
          <p:cNvPicPr>
            <a:picLocks noChangeAspect="1"/>
          </p:cNvPicPr>
          <p:nvPr/>
        </p:nvPicPr>
        <p:blipFill>
          <a:blip r:embed="rId2"/>
          <a:stretch>
            <a:fillRect/>
          </a:stretch>
        </p:blipFill>
        <p:spPr>
          <a:xfrm>
            <a:off x="3162300" y="4337504"/>
            <a:ext cx="5829300" cy="1590675"/>
          </a:xfrm>
          <a:prstGeom prst="rect">
            <a:avLst/>
          </a:prstGeom>
          <a:ln w="19050">
            <a:solidFill>
              <a:schemeClr val="bg1"/>
            </a:solidFill>
          </a:ln>
        </p:spPr>
      </p:pic>
      <p:sp>
        <p:nvSpPr>
          <p:cNvPr id="16" name="TextBox 15">
            <a:extLst>
              <a:ext uri="{FF2B5EF4-FFF2-40B4-BE49-F238E27FC236}">
                <a16:creationId xmlns:a16="http://schemas.microsoft.com/office/drawing/2014/main" id="{23F739B5-0B41-4265-BC7B-2C5211C1CD6E}"/>
              </a:ext>
            </a:extLst>
          </p:cNvPr>
          <p:cNvSpPr txBox="1"/>
          <p:nvPr/>
        </p:nvSpPr>
        <p:spPr>
          <a:xfrm>
            <a:off x="3030539" y="3941673"/>
            <a:ext cx="6324599" cy="369332"/>
          </a:xfrm>
          <a:prstGeom prst="rect">
            <a:avLst/>
          </a:prstGeom>
          <a:noFill/>
        </p:spPr>
        <p:txBody>
          <a:bodyPr wrap="square" rtlCol="0">
            <a:spAutoFit/>
          </a:bodyPr>
          <a:lstStyle/>
          <a:p>
            <a:r>
              <a:rPr lang="en-US" dirty="0">
                <a:solidFill>
                  <a:schemeClr val="bg1"/>
                </a:solidFill>
              </a:rPr>
              <a:t>State vector in sliding window can be represented as: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11628C9-E5C0-4416-9A35-72BF34FA34E9}"/>
                  </a:ext>
                </a:extLst>
              </p:cNvPr>
              <p:cNvSpPr txBox="1"/>
              <p:nvPr/>
            </p:nvSpPr>
            <p:spPr>
              <a:xfrm>
                <a:off x="9215120" y="3941673"/>
                <a:ext cx="2753359" cy="232865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1" i="1" smtClean="0">
                            <a:solidFill>
                              <a:schemeClr val="bg1"/>
                            </a:solidFill>
                            <a:latin typeface="Cambria Math" panose="02040503050406030204" pitchFamily="18" charset="0"/>
                          </a:rPr>
                        </m:ctrlPr>
                      </m:sSubPr>
                      <m:e>
                        <m:r>
                          <m:rPr>
                            <m:nor/>
                          </m:rPr>
                          <a:rPr lang="el-GR" b="1" dirty="0">
                            <a:solidFill>
                              <a:schemeClr val="bg1"/>
                            </a:solidFill>
                          </a:rPr>
                          <m:t>λ</m:t>
                        </m:r>
                      </m:e>
                      <m:sub>
                        <m:r>
                          <a:rPr lang="en-US" b="1" i="1" smtClean="0">
                            <a:solidFill>
                              <a:schemeClr val="bg1"/>
                            </a:solidFill>
                            <a:latin typeface="Cambria Math" panose="02040503050406030204" pitchFamily="18" charset="0"/>
                          </a:rPr>
                          <m:t>𝒍</m:t>
                        </m:r>
                      </m:sub>
                    </m:sSub>
                    <m:r>
                      <a:rPr lang="en-US" b="1" i="1">
                        <a:solidFill>
                          <a:schemeClr val="bg1"/>
                        </a:solidFill>
                        <a:latin typeface="Cambria Math" panose="02040503050406030204" pitchFamily="18" charset="0"/>
                      </a:rPr>
                      <m:t> </m:t>
                    </m:r>
                  </m:oMath>
                </a14:m>
                <a:r>
                  <a:rPr lang="en-US" b="1" dirty="0">
                    <a:solidFill>
                      <a:schemeClr val="bg1"/>
                    </a:solidFill>
                  </a:rPr>
                  <a:t>: </a:t>
                </a:r>
                <a:r>
                  <a:rPr lang="en-US" dirty="0">
                    <a:solidFill>
                      <a:schemeClr val="bg1"/>
                    </a:solidFill>
                  </a:rPr>
                  <a:t>inverse distance to </a:t>
                </a:r>
                <a14:m>
                  <m:oMath xmlns:m="http://schemas.openxmlformats.org/officeDocument/2006/math">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𝑙</m:t>
                        </m:r>
                      </m:e>
                      <m:sup>
                        <m:r>
                          <a:rPr lang="en-US" i="1">
                            <a:solidFill>
                              <a:schemeClr val="bg1"/>
                            </a:solidFill>
                            <a:latin typeface="Cambria Math" panose="02040503050406030204" pitchFamily="18" charset="0"/>
                          </a:rPr>
                          <m:t>𝑡h</m:t>
                        </m:r>
                      </m:sup>
                    </m:sSup>
                  </m:oMath>
                </a14:m>
                <a:r>
                  <a:rPr lang="en-US" dirty="0">
                    <a:solidFill>
                      <a:schemeClr val="bg1"/>
                    </a:solidFill>
                  </a:rPr>
                  <a:t> feature</a:t>
                </a:r>
                <a:r>
                  <a:rPr lang="en-US" b="1" dirty="0">
                    <a:solidFill>
                      <a:schemeClr val="bg1"/>
                    </a:solidFill>
                  </a:rPr>
                  <a:t> </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𝒌</m:t>
                        </m:r>
                      </m:sub>
                    </m:sSub>
                  </m:oMath>
                </a14:m>
                <a:r>
                  <a:rPr lang="en-US" b="1" dirty="0">
                    <a:solidFill>
                      <a:schemeClr val="bg1"/>
                    </a:solidFill>
                  </a:rPr>
                  <a:t>: </a:t>
                </a:r>
                <a:r>
                  <a:rPr lang="en-US" dirty="0">
                    <a:solidFill>
                      <a:schemeClr val="bg1"/>
                    </a:solidFill>
                  </a:rPr>
                  <a:t>IMU reading at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𝑘</m:t>
                        </m:r>
                      </m:e>
                      <m:sup>
                        <m:r>
                          <a:rPr lang="en-US" b="0" i="1" smtClean="0">
                            <a:solidFill>
                              <a:schemeClr val="bg1"/>
                            </a:solidFill>
                            <a:latin typeface="Cambria Math" panose="02040503050406030204" pitchFamily="18" charset="0"/>
                          </a:rPr>
                          <m:t>𝑡h</m:t>
                        </m:r>
                      </m:sup>
                    </m:sSup>
                  </m:oMath>
                </a14:m>
                <a:r>
                  <a:rPr lang="en-US" dirty="0">
                    <a:solidFill>
                      <a:schemeClr val="bg1"/>
                    </a:solidFill>
                  </a:rPr>
                  <a:t> frame in window</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14:m>
                  <m:oMath xmlns:m="http://schemas.openxmlformats.org/officeDocument/2006/math">
                    <m:sSubSup>
                      <m:sSubSupPr>
                        <m:ctrlPr>
                          <a:rPr lang="en-US" b="1" i="1" smtClean="0">
                            <a:solidFill>
                              <a:schemeClr val="bg1"/>
                            </a:solidFill>
                            <a:latin typeface="Cambria Math" panose="02040503050406030204" pitchFamily="18" charset="0"/>
                          </a:rPr>
                        </m:ctrlPr>
                      </m:sSubSup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𝒄</m:t>
                        </m:r>
                      </m:sub>
                      <m:sup>
                        <m:r>
                          <a:rPr lang="en-US" b="1" i="1" smtClean="0">
                            <a:solidFill>
                              <a:schemeClr val="bg1"/>
                            </a:solidFill>
                            <a:latin typeface="Cambria Math" panose="02040503050406030204" pitchFamily="18" charset="0"/>
                          </a:rPr>
                          <m:t>𝒃</m:t>
                        </m:r>
                      </m:sup>
                    </m:sSubSup>
                  </m:oMath>
                </a14:m>
                <a:r>
                  <a:rPr lang="en-US" b="1" dirty="0">
                    <a:solidFill>
                      <a:schemeClr val="bg1"/>
                    </a:solidFill>
                  </a:rPr>
                  <a:t>: </a:t>
                </a:r>
                <a:r>
                  <a:rPr lang="en-US" dirty="0">
                    <a:solidFill>
                      <a:schemeClr val="bg1"/>
                    </a:solidFill>
                  </a:rPr>
                  <a:t>camera to body vector</a:t>
                </a:r>
                <a:endParaRPr lang="en-US" b="1" dirty="0">
                  <a:solidFill>
                    <a:schemeClr val="bg1"/>
                  </a:solidFill>
                </a:endParaRPr>
              </a:p>
            </p:txBody>
          </p:sp>
        </mc:Choice>
        <mc:Fallback xmlns="">
          <p:sp>
            <p:nvSpPr>
              <p:cNvPr id="17" name="TextBox 16">
                <a:extLst>
                  <a:ext uri="{FF2B5EF4-FFF2-40B4-BE49-F238E27FC236}">
                    <a16:creationId xmlns:a16="http://schemas.microsoft.com/office/drawing/2014/main" id="{511628C9-E5C0-4416-9A35-72BF34FA34E9}"/>
                  </a:ext>
                </a:extLst>
              </p:cNvPr>
              <p:cNvSpPr txBox="1">
                <a:spLocks noRot="1" noChangeAspect="1" noMove="1" noResize="1" noEditPoints="1" noAdjustHandles="1" noChangeArrowheads="1" noChangeShapeType="1" noTextEdit="1"/>
              </p:cNvSpPr>
              <p:nvPr/>
            </p:nvSpPr>
            <p:spPr>
              <a:xfrm>
                <a:off x="9215120" y="3941673"/>
                <a:ext cx="2753359" cy="2328651"/>
              </a:xfrm>
              <a:prstGeom prst="rect">
                <a:avLst/>
              </a:prstGeom>
              <a:blipFill>
                <a:blip r:embed="rId3"/>
                <a:stretch>
                  <a:fillRect l="-1552" t="-1571" r="-1109" b="-314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1F37F857-B313-4395-B274-9309BE762791}"/>
              </a:ext>
            </a:extLst>
          </p:cNvPr>
          <p:cNvPicPr>
            <a:picLocks noChangeAspect="1"/>
          </p:cNvPicPr>
          <p:nvPr/>
        </p:nvPicPr>
        <p:blipFill>
          <a:blip r:embed="rId4"/>
          <a:stretch>
            <a:fillRect/>
          </a:stretch>
        </p:blipFill>
        <p:spPr>
          <a:xfrm>
            <a:off x="3030539" y="1408688"/>
            <a:ext cx="5332411" cy="1840951"/>
          </a:xfrm>
          <a:prstGeom prst="rect">
            <a:avLst/>
          </a:prstGeom>
        </p:spPr>
      </p:pic>
      <p:sp>
        <p:nvSpPr>
          <p:cNvPr id="18" name="TextBox 17">
            <a:extLst>
              <a:ext uri="{FF2B5EF4-FFF2-40B4-BE49-F238E27FC236}">
                <a16:creationId xmlns:a16="http://schemas.microsoft.com/office/drawing/2014/main" id="{03879E28-F9BA-4683-8543-E7542CF0F69B}"/>
              </a:ext>
            </a:extLst>
          </p:cNvPr>
          <p:cNvSpPr txBox="1"/>
          <p:nvPr/>
        </p:nvSpPr>
        <p:spPr>
          <a:xfrm>
            <a:off x="3022602" y="980172"/>
            <a:ext cx="6316662" cy="369332"/>
          </a:xfrm>
          <a:prstGeom prst="rect">
            <a:avLst/>
          </a:prstGeom>
          <a:noFill/>
        </p:spPr>
        <p:txBody>
          <a:bodyPr wrap="square" rtlCol="0">
            <a:spAutoFit/>
          </a:bodyPr>
          <a:lstStyle/>
          <a:p>
            <a:r>
              <a:rPr lang="en-US" b="1" dirty="0">
                <a:solidFill>
                  <a:schemeClr val="bg1"/>
                </a:solidFill>
              </a:rPr>
              <a:t>Optimization function to be satisfied at each timestep</a:t>
            </a:r>
          </a:p>
        </p:txBody>
      </p:sp>
      <p:sp>
        <p:nvSpPr>
          <p:cNvPr id="21" name="TextBox 20">
            <a:extLst>
              <a:ext uri="{FF2B5EF4-FFF2-40B4-BE49-F238E27FC236}">
                <a16:creationId xmlns:a16="http://schemas.microsoft.com/office/drawing/2014/main" id="{D6A8E95B-6A59-44AF-9A2F-BA46223BE29F}"/>
              </a:ext>
            </a:extLst>
          </p:cNvPr>
          <p:cNvSpPr txBox="1"/>
          <p:nvPr/>
        </p:nvSpPr>
        <p:spPr>
          <a:xfrm>
            <a:off x="4981575" y="3451433"/>
            <a:ext cx="3362325" cy="369332"/>
          </a:xfrm>
          <a:prstGeom prst="rect">
            <a:avLst/>
          </a:prstGeom>
          <a:noFill/>
          <a:ln w="19050">
            <a:solidFill>
              <a:schemeClr val="accent1"/>
            </a:solidFill>
          </a:ln>
        </p:spPr>
        <p:txBody>
          <a:bodyPr wrap="square" rtlCol="0">
            <a:spAutoFit/>
          </a:bodyPr>
          <a:lstStyle/>
          <a:p>
            <a:r>
              <a:rPr lang="en-US" dirty="0">
                <a:solidFill>
                  <a:schemeClr val="bg1"/>
                </a:solidFill>
              </a:rPr>
              <a:t>Error due to prior information</a:t>
            </a:r>
          </a:p>
        </p:txBody>
      </p:sp>
      <p:cxnSp>
        <p:nvCxnSpPr>
          <p:cNvPr id="25" name="Connector: Elbow 24">
            <a:extLst>
              <a:ext uri="{FF2B5EF4-FFF2-40B4-BE49-F238E27FC236}">
                <a16:creationId xmlns:a16="http://schemas.microsoft.com/office/drawing/2014/main" id="{E95D890E-1E33-4007-B5EA-FA1C63CC8875}"/>
              </a:ext>
            </a:extLst>
          </p:cNvPr>
          <p:cNvCxnSpPr>
            <a:endCxn id="21" idx="1"/>
          </p:cNvCxnSpPr>
          <p:nvPr/>
        </p:nvCxnSpPr>
        <p:spPr>
          <a:xfrm rot="16200000" flipH="1">
            <a:off x="3882663" y="2537186"/>
            <a:ext cx="1559649" cy="638175"/>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3CCA0D2-0BBF-4E8F-A0D2-0C7F20B0C832}"/>
              </a:ext>
            </a:extLst>
          </p:cNvPr>
          <p:cNvSpPr txBox="1"/>
          <p:nvPr/>
        </p:nvSpPr>
        <p:spPr>
          <a:xfrm>
            <a:off x="8991600" y="1596006"/>
            <a:ext cx="2162175" cy="369332"/>
          </a:xfrm>
          <a:prstGeom prst="rect">
            <a:avLst/>
          </a:prstGeom>
          <a:noFill/>
          <a:ln w="19050">
            <a:solidFill>
              <a:schemeClr val="accent1"/>
            </a:solidFill>
          </a:ln>
        </p:spPr>
        <p:txBody>
          <a:bodyPr wrap="square" rtlCol="0">
            <a:spAutoFit/>
          </a:bodyPr>
          <a:lstStyle/>
          <a:p>
            <a:r>
              <a:rPr lang="en-US" dirty="0">
                <a:solidFill>
                  <a:schemeClr val="bg1"/>
                </a:solidFill>
              </a:rPr>
              <a:t>IMU residual error</a:t>
            </a:r>
          </a:p>
        </p:txBody>
      </p:sp>
      <p:sp>
        <p:nvSpPr>
          <p:cNvPr id="28" name="TextBox 27">
            <a:extLst>
              <a:ext uri="{FF2B5EF4-FFF2-40B4-BE49-F238E27FC236}">
                <a16:creationId xmlns:a16="http://schemas.microsoft.com/office/drawing/2014/main" id="{16F2F9E1-0369-4C03-97BA-E46CC5821C7D}"/>
              </a:ext>
            </a:extLst>
          </p:cNvPr>
          <p:cNvSpPr txBox="1"/>
          <p:nvPr/>
        </p:nvSpPr>
        <p:spPr>
          <a:xfrm>
            <a:off x="8924925" y="2593161"/>
            <a:ext cx="2571750" cy="646331"/>
          </a:xfrm>
          <a:prstGeom prst="rect">
            <a:avLst/>
          </a:prstGeom>
          <a:noFill/>
          <a:ln w="19050">
            <a:solidFill>
              <a:schemeClr val="accent1"/>
            </a:solidFill>
          </a:ln>
        </p:spPr>
        <p:txBody>
          <a:bodyPr wrap="square" rtlCol="0">
            <a:spAutoFit/>
          </a:bodyPr>
          <a:lstStyle/>
          <a:p>
            <a:r>
              <a:rPr lang="en-US" dirty="0">
                <a:solidFill>
                  <a:schemeClr val="bg1"/>
                </a:solidFill>
              </a:rPr>
              <a:t>Visual measurement residual error</a:t>
            </a:r>
          </a:p>
        </p:txBody>
      </p:sp>
      <p:cxnSp>
        <p:nvCxnSpPr>
          <p:cNvPr id="29" name="Connector: Elbow 28">
            <a:extLst>
              <a:ext uri="{FF2B5EF4-FFF2-40B4-BE49-F238E27FC236}">
                <a16:creationId xmlns:a16="http://schemas.microsoft.com/office/drawing/2014/main" id="{4DFE6669-E4BF-465D-AFE1-51C2AAD9E408}"/>
              </a:ext>
            </a:extLst>
          </p:cNvPr>
          <p:cNvCxnSpPr>
            <a:cxnSpLocks/>
            <a:endCxn id="27" idx="1"/>
          </p:cNvCxnSpPr>
          <p:nvPr/>
        </p:nvCxnSpPr>
        <p:spPr>
          <a:xfrm flipV="1">
            <a:off x="7734935" y="1780672"/>
            <a:ext cx="1256665" cy="6492"/>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6961987-9B53-4C97-BF63-6C0A44B06A49}"/>
              </a:ext>
            </a:extLst>
          </p:cNvPr>
          <p:cNvCxnSpPr>
            <a:cxnSpLocks/>
          </p:cNvCxnSpPr>
          <p:nvPr/>
        </p:nvCxnSpPr>
        <p:spPr>
          <a:xfrm>
            <a:off x="8229600" y="2619755"/>
            <a:ext cx="609600" cy="362588"/>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8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2" name="TextBox 1">
            <a:extLst>
              <a:ext uri="{FF2B5EF4-FFF2-40B4-BE49-F238E27FC236}">
                <a16:creationId xmlns:a16="http://schemas.microsoft.com/office/drawing/2014/main" id="{F5EAE050-1280-4B3F-86BD-86AC623DA8FC}"/>
              </a:ext>
            </a:extLst>
          </p:cNvPr>
          <p:cNvSpPr txBox="1"/>
          <p:nvPr/>
        </p:nvSpPr>
        <p:spPr>
          <a:xfrm>
            <a:off x="3149599" y="172720"/>
            <a:ext cx="8735956" cy="400110"/>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What is SLAM, VIO, why is it needed, minimum setup, our PS</a:t>
            </a:r>
          </a:p>
        </p:txBody>
      </p:sp>
      <p:sp>
        <p:nvSpPr>
          <p:cNvPr id="3" name="TextBox 2">
            <a:extLst>
              <a:ext uri="{FF2B5EF4-FFF2-40B4-BE49-F238E27FC236}">
                <a16:creationId xmlns:a16="http://schemas.microsoft.com/office/drawing/2014/main" id="{89B6C4E0-8841-47C6-87D3-86E4D8727E7D}"/>
              </a:ext>
            </a:extLst>
          </p:cNvPr>
          <p:cNvSpPr txBox="1"/>
          <p:nvPr/>
        </p:nvSpPr>
        <p:spPr>
          <a:xfrm>
            <a:off x="3149599" y="927270"/>
            <a:ext cx="8735956" cy="400110"/>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Various other VIOs available in market, classification and techniques</a:t>
            </a:r>
          </a:p>
        </p:txBody>
      </p:sp>
      <p:sp>
        <p:nvSpPr>
          <p:cNvPr id="6" name="TextBox 5">
            <a:extLst>
              <a:ext uri="{FF2B5EF4-FFF2-40B4-BE49-F238E27FC236}">
                <a16:creationId xmlns:a16="http://schemas.microsoft.com/office/drawing/2014/main" id="{E5F43A1A-BBAE-4102-B521-DDA9D8101F76}"/>
              </a:ext>
            </a:extLst>
          </p:cNvPr>
          <p:cNvSpPr txBox="1"/>
          <p:nvPr/>
        </p:nvSpPr>
        <p:spPr>
          <a:xfrm>
            <a:off x="3149600" y="1503680"/>
            <a:ext cx="8756320" cy="707886"/>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What is VINS-Mono, what category it falls into, global v/s local problem, overview of its working and applications</a:t>
            </a:r>
          </a:p>
        </p:txBody>
      </p:sp>
      <p:sp>
        <p:nvSpPr>
          <p:cNvPr id="7" name="TextBox 6">
            <a:extLst>
              <a:ext uri="{FF2B5EF4-FFF2-40B4-BE49-F238E27FC236}">
                <a16:creationId xmlns:a16="http://schemas.microsoft.com/office/drawing/2014/main" id="{ED85964D-6125-4FC7-A38C-1C150BC17EC8}"/>
              </a:ext>
            </a:extLst>
          </p:cNvPr>
          <p:cNvSpPr txBox="1"/>
          <p:nvPr/>
        </p:nvSpPr>
        <p:spPr>
          <a:xfrm>
            <a:off x="3149600" y="2372974"/>
            <a:ext cx="8735956" cy="400110"/>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Its need, Visual pre-processing and IMU-</a:t>
            </a:r>
            <a:r>
              <a:rPr lang="en-US" sz="2000" b="1" dirty="0" err="1">
                <a:solidFill>
                  <a:schemeClr val="bg1"/>
                </a:solidFill>
                <a:latin typeface="Honeywell Sans Web" panose="02010503040101060203" pitchFamily="2" charset="0"/>
              </a:rPr>
              <a:t>preintegration</a:t>
            </a:r>
            <a:r>
              <a:rPr lang="en-US" sz="2000" b="1" dirty="0">
                <a:solidFill>
                  <a:schemeClr val="bg1"/>
                </a:solidFill>
                <a:latin typeface="Honeywell Sans Web" panose="02010503040101060203" pitchFamily="2" charset="0"/>
              </a:rPr>
              <a:t>, formulations</a:t>
            </a:r>
          </a:p>
        </p:txBody>
      </p:sp>
      <p:sp>
        <p:nvSpPr>
          <p:cNvPr id="8" name="TextBox 7">
            <a:extLst>
              <a:ext uri="{FF2B5EF4-FFF2-40B4-BE49-F238E27FC236}">
                <a16:creationId xmlns:a16="http://schemas.microsoft.com/office/drawing/2014/main" id="{AE71D02A-A0C8-4DC4-838E-BC099D5215B1}"/>
              </a:ext>
            </a:extLst>
          </p:cNvPr>
          <p:cNvSpPr txBox="1"/>
          <p:nvPr/>
        </p:nvSpPr>
        <p:spPr>
          <a:xfrm>
            <a:off x="3149600" y="3045862"/>
            <a:ext cx="8735956" cy="400110"/>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Why initialization crucial, mathematical formulations</a:t>
            </a:r>
          </a:p>
        </p:txBody>
      </p:sp>
      <p:sp>
        <p:nvSpPr>
          <p:cNvPr id="9" name="TextBox 8">
            <a:extLst>
              <a:ext uri="{FF2B5EF4-FFF2-40B4-BE49-F238E27FC236}">
                <a16:creationId xmlns:a16="http://schemas.microsoft.com/office/drawing/2014/main" id="{6CB27B66-7AF5-49AD-89FE-FE0778B418A6}"/>
              </a:ext>
            </a:extLst>
          </p:cNvPr>
          <p:cNvSpPr txBox="1"/>
          <p:nvPr/>
        </p:nvSpPr>
        <p:spPr>
          <a:xfrm>
            <a:off x="3188970" y="3688077"/>
            <a:ext cx="8696585" cy="707886"/>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Core-VIO algorithm, what are considerations and optimizations parameters</a:t>
            </a:r>
          </a:p>
        </p:txBody>
      </p:sp>
      <p:sp>
        <p:nvSpPr>
          <p:cNvPr id="10" name="TextBox 9">
            <a:extLst>
              <a:ext uri="{FF2B5EF4-FFF2-40B4-BE49-F238E27FC236}">
                <a16:creationId xmlns:a16="http://schemas.microsoft.com/office/drawing/2014/main" id="{715EBC80-A9E0-4D1F-9127-3AA05EAFA015}"/>
              </a:ext>
            </a:extLst>
          </p:cNvPr>
          <p:cNvSpPr txBox="1"/>
          <p:nvPr/>
        </p:nvSpPr>
        <p:spPr>
          <a:xfrm>
            <a:off x="3149599" y="4638069"/>
            <a:ext cx="8696585" cy="1323439"/>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Why </a:t>
            </a:r>
            <a:r>
              <a:rPr lang="en-US" sz="2000" b="1" dirty="0" err="1">
                <a:solidFill>
                  <a:schemeClr val="bg1"/>
                </a:solidFill>
                <a:latin typeface="Honeywell Sans Web" panose="02010503040101060203" pitchFamily="2" charset="0"/>
              </a:rPr>
              <a:t>relocalization</a:t>
            </a:r>
            <a:r>
              <a:rPr lang="en-US" sz="2000" b="1" dirty="0">
                <a:solidFill>
                  <a:schemeClr val="bg1"/>
                </a:solidFill>
                <a:latin typeface="Honeywell Sans Web" panose="02010503040101060203" pitchFamily="2" charset="0"/>
              </a:rPr>
              <a:t>, how does it happen,</a:t>
            </a:r>
          </a:p>
          <a:p>
            <a:r>
              <a:rPr lang="en-US" sz="2000" b="1" dirty="0">
                <a:solidFill>
                  <a:schemeClr val="bg1"/>
                </a:solidFill>
                <a:latin typeface="Honeywell Sans Web" panose="02010503040101060203" pitchFamily="2" charset="0"/>
              </a:rPr>
              <a:t>difference between </a:t>
            </a:r>
            <a:r>
              <a:rPr lang="en-US" sz="2000" b="1" dirty="0" err="1">
                <a:solidFill>
                  <a:schemeClr val="bg1"/>
                </a:solidFill>
                <a:latin typeface="Honeywell Sans Web" panose="02010503040101060203" pitchFamily="2" charset="0"/>
              </a:rPr>
              <a:t>relocalization</a:t>
            </a:r>
            <a:r>
              <a:rPr lang="en-US" sz="2000" b="1" dirty="0">
                <a:solidFill>
                  <a:schemeClr val="bg1"/>
                </a:solidFill>
                <a:latin typeface="Honeywell Sans Web" panose="02010503040101060203" pitchFamily="2" charset="0"/>
              </a:rPr>
              <a:t> and global pose graph optimization, optimization for </a:t>
            </a:r>
            <a:r>
              <a:rPr lang="en-US" sz="2000" b="1" dirty="0" err="1">
                <a:solidFill>
                  <a:schemeClr val="bg1"/>
                </a:solidFill>
                <a:latin typeface="Honeywell Sans Web" panose="02010503040101060203" pitchFamily="2" charset="0"/>
              </a:rPr>
              <a:t>relocalization</a:t>
            </a:r>
            <a:r>
              <a:rPr lang="en-US" sz="2000" b="1" dirty="0">
                <a:solidFill>
                  <a:schemeClr val="bg1"/>
                </a:solidFill>
                <a:latin typeface="Honeywell Sans Web" panose="02010503040101060203" pitchFamily="2" charset="0"/>
              </a:rPr>
              <a:t>, global pose graph structure, optimization for pose graph optimization</a:t>
            </a:r>
          </a:p>
        </p:txBody>
      </p:sp>
      <p:sp>
        <p:nvSpPr>
          <p:cNvPr id="11" name="TextBox 10">
            <a:extLst>
              <a:ext uri="{FF2B5EF4-FFF2-40B4-BE49-F238E27FC236}">
                <a16:creationId xmlns:a16="http://schemas.microsoft.com/office/drawing/2014/main" id="{0972A982-C5EA-41ED-8A73-F30F5F035B82}"/>
              </a:ext>
            </a:extLst>
          </p:cNvPr>
          <p:cNvSpPr txBox="1"/>
          <p:nvPr/>
        </p:nvSpPr>
        <p:spPr>
          <a:xfrm>
            <a:off x="3149599" y="6315948"/>
            <a:ext cx="8613775" cy="400110"/>
          </a:xfrm>
          <a:prstGeom prst="rect">
            <a:avLst/>
          </a:prstGeom>
          <a:noFill/>
          <a:ln w="19050">
            <a:solidFill>
              <a:schemeClr val="bg1"/>
            </a:solidFill>
          </a:ln>
        </p:spPr>
        <p:txBody>
          <a:bodyPr wrap="square" rtlCol="0">
            <a:spAutoFit/>
          </a:bodyPr>
          <a:lstStyle/>
          <a:p>
            <a:r>
              <a:rPr lang="en-US" sz="2000" b="1" dirty="0">
                <a:solidFill>
                  <a:schemeClr val="bg1"/>
                </a:solidFill>
                <a:latin typeface="Honeywell Sans Web" panose="02010503040101060203" pitchFamily="2" charset="0"/>
              </a:rPr>
              <a:t>Why is it needed, process, tweaks to be made</a:t>
            </a:r>
          </a:p>
        </p:txBody>
      </p:sp>
    </p:spTree>
    <p:extLst>
      <p:ext uri="{BB962C8B-B14F-4D97-AF65-F5344CB8AC3E}">
        <p14:creationId xmlns:p14="http://schemas.microsoft.com/office/powerpoint/2010/main" val="4166069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VIO-core</a:t>
            </a:r>
          </a:p>
        </p:txBody>
      </p:sp>
      <p:sp>
        <p:nvSpPr>
          <p:cNvPr id="3" name="TextBox 2">
            <a:extLst>
              <a:ext uri="{FF2B5EF4-FFF2-40B4-BE49-F238E27FC236}">
                <a16:creationId xmlns:a16="http://schemas.microsoft.com/office/drawing/2014/main" id="{7DC11B7F-D2DE-4B3E-8417-FF83277E81C6}"/>
              </a:ext>
            </a:extLst>
          </p:cNvPr>
          <p:cNvSpPr txBox="1"/>
          <p:nvPr/>
        </p:nvSpPr>
        <p:spPr>
          <a:xfrm>
            <a:off x="3209925" y="974080"/>
            <a:ext cx="2314575" cy="369332"/>
          </a:xfrm>
          <a:prstGeom prst="rect">
            <a:avLst/>
          </a:prstGeom>
          <a:noFill/>
        </p:spPr>
        <p:txBody>
          <a:bodyPr wrap="square" rtlCol="0">
            <a:spAutoFit/>
          </a:bodyPr>
          <a:lstStyle/>
          <a:p>
            <a:r>
              <a:rPr lang="en-US" b="1" dirty="0">
                <a:solidFill>
                  <a:schemeClr val="bg1"/>
                </a:solidFill>
              </a:rPr>
              <a:t>IMU residual error</a:t>
            </a:r>
          </a:p>
        </p:txBody>
      </p:sp>
      <p:pic>
        <p:nvPicPr>
          <p:cNvPr id="7" name="Picture 6">
            <a:extLst>
              <a:ext uri="{FF2B5EF4-FFF2-40B4-BE49-F238E27FC236}">
                <a16:creationId xmlns:a16="http://schemas.microsoft.com/office/drawing/2014/main" id="{C2E1A5DC-FB27-4FAA-A751-16ED881822EA}"/>
              </a:ext>
            </a:extLst>
          </p:cNvPr>
          <p:cNvPicPr>
            <a:picLocks noChangeAspect="1"/>
          </p:cNvPicPr>
          <p:nvPr/>
        </p:nvPicPr>
        <p:blipFill>
          <a:blip r:embed="rId2"/>
          <a:stretch>
            <a:fillRect/>
          </a:stretch>
        </p:blipFill>
        <p:spPr>
          <a:xfrm>
            <a:off x="3175448" y="1343412"/>
            <a:ext cx="2521296" cy="1647825"/>
          </a:xfrm>
          <a:prstGeom prst="rect">
            <a:avLst/>
          </a:prstGeom>
        </p:spPr>
      </p:pic>
      <p:sp>
        <p:nvSpPr>
          <p:cNvPr id="8" name="TextBox 7">
            <a:extLst>
              <a:ext uri="{FF2B5EF4-FFF2-40B4-BE49-F238E27FC236}">
                <a16:creationId xmlns:a16="http://schemas.microsoft.com/office/drawing/2014/main" id="{C306003C-C0DB-4051-AF74-490FB361F484}"/>
              </a:ext>
            </a:extLst>
          </p:cNvPr>
          <p:cNvSpPr txBox="1"/>
          <p:nvPr/>
        </p:nvSpPr>
        <p:spPr>
          <a:xfrm>
            <a:off x="3029744" y="3030319"/>
            <a:ext cx="3371056" cy="1200329"/>
          </a:xfrm>
          <a:prstGeom prst="rect">
            <a:avLst/>
          </a:prstGeom>
          <a:noFill/>
        </p:spPr>
        <p:txBody>
          <a:bodyPr wrap="square" rtlCol="0">
            <a:spAutoFit/>
          </a:bodyPr>
          <a:lstStyle/>
          <a:p>
            <a:r>
              <a:rPr lang="en-US" dirty="0">
                <a:solidFill>
                  <a:schemeClr val="bg1"/>
                </a:solidFill>
              </a:rPr>
              <a:t>Change in IMU states and bias estimates from previous frame to this frame by pre-integration step</a:t>
            </a:r>
          </a:p>
        </p:txBody>
      </p:sp>
      <p:sp>
        <p:nvSpPr>
          <p:cNvPr id="9" name="TextBox 8">
            <a:extLst>
              <a:ext uri="{FF2B5EF4-FFF2-40B4-BE49-F238E27FC236}">
                <a16:creationId xmlns:a16="http://schemas.microsoft.com/office/drawing/2014/main" id="{CCB6693E-01DB-49E6-BE91-E737937E264D}"/>
              </a:ext>
            </a:extLst>
          </p:cNvPr>
          <p:cNvSpPr txBox="1"/>
          <p:nvPr/>
        </p:nvSpPr>
        <p:spPr>
          <a:xfrm>
            <a:off x="7225358" y="974079"/>
            <a:ext cx="4033441" cy="369332"/>
          </a:xfrm>
          <a:prstGeom prst="rect">
            <a:avLst/>
          </a:prstGeom>
          <a:noFill/>
        </p:spPr>
        <p:txBody>
          <a:bodyPr wrap="square" rtlCol="0">
            <a:spAutoFit/>
          </a:bodyPr>
          <a:lstStyle/>
          <a:p>
            <a:r>
              <a:rPr lang="en-US" b="1" dirty="0">
                <a:solidFill>
                  <a:schemeClr val="bg1"/>
                </a:solidFill>
              </a:rPr>
              <a:t>Visual Measurement residual error</a:t>
            </a:r>
          </a:p>
        </p:txBody>
      </p:sp>
      <p:pic>
        <p:nvPicPr>
          <p:cNvPr id="10" name="Picture 9">
            <a:extLst>
              <a:ext uri="{FF2B5EF4-FFF2-40B4-BE49-F238E27FC236}">
                <a16:creationId xmlns:a16="http://schemas.microsoft.com/office/drawing/2014/main" id="{8A154264-2E24-4FEB-B59F-035847158CB9}"/>
              </a:ext>
            </a:extLst>
          </p:cNvPr>
          <p:cNvPicPr>
            <a:picLocks noChangeAspect="1"/>
          </p:cNvPicPr>
          <p:nvPr/>
        </p:nvPicPr>
        <p:blipFill>
          <a:blip r:embed="rId3"/>
          <a:stretch>
            <a:fillRect/>
          </a:stretch>
        </p:blipFill>
        <p:spPr>
          <a:xfrm>
            <a:off x="6757959" y="1343412"/>
            <a:ext cx="4968240" cy="2329372"/>
          </a:xfrm>
          <a:prstGeom prst="rect">
            <a:avLst/>
          </a:prstGeom>
        </p:spPr>
      </p:pic>
      <p:pic>
        <p:nvPicPr>
          <p:cNvPr id="11" name="Picture 10">
            <a:extLst>
              <a:ext uri="{FF2B5EF4-FFF2-40B4-BE49-F238E27FC236}">
                <a16:creationId xmlns:a16="http://schemas.microsoft.com/office/drawing/2014/main" id="{E3B6100C-89A6-498A-85BE-77AD8F8B9364}"/>
              </a:ext>
            </a:extLst>
          </p:cNvPr>
          <p:cNvPicPr>
            <a:picLocks noChangeAspect="1"/>
          </p:cNvPicPr>
          <p:nvPr/>
        </p:nvPicPr>
        <p:blipFill>
          <a:blip r:embed="rId4"/>
          <a:stretch>
            <a:fillRect/>
          </a:stretch>
        </p:blipFill>
        <p:spPr>
          <a:xfrm>
            <a:off x="3154969" y="4269730"/>
            <a:ext cx="3629025" cy="2400300"/>
          </a:xfrm>
          <a:prstGeom prst="rect">
            <a:avLst/>
          </a:prstGeom>
        </p:spPr>
      </p:pic>
      <p:sp>
        <p:nvSpPr>
          <p:cNvPr id="12" name="Rectangle 11">
            <a:extLst>
              <a:ext uri="{FF2B5EF4-FFF2-40B4-BE49-F238E27FC236}">
                <a16:creationId xmlns:a16="http://schemas.microsoft.com/office/drawing/2014/main" id="{DB171F1D-7CB8-4B79-A259-4ACBAB02C5F9}"/>
              </a:ext>
            </a:extLst>
          </p:cNvPr>
          <p:cNvSpPr/>
          <p:nvPr/>
        </p:nvSpPr>
        <p:spPr>
          <a:xfrm>
            <a:off x="3029744" y="1343411"/>
            <a:ext cx="3262414" cy="2887237"/>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6959F6E-B4E2-4B7F-8B22-BEBD2FE9E79C}"/>
              </a:ext>
            </a:extLst>
          </p:cNvPr>
          <p:cNvSpPr txBox="1"/>
          <p:nvPr/>
        </p:nvSpPr>
        <p:spPr>
          <a:xfrm>
            <a:off x="7105650" y="4019550"/>
            <a:ext cx="2828925" cy="369332"/>
          </a:xfrm>
          <a:prstGeom prst="rect">
            <a:avLst/>
          </a:prstGeom>
          <a:noFill/>
        </p:spPr>
        <p:txBody>
          <a:bodyPr wrap="square" rtlCol="0">
            <a:spAutoFit/>
          </a:bodyPr>
          <a:lstStyle/>
          <a:p>
            <a:r>
              <a:rPr lang="en-US" b="1" dirty="0">
                <a:solidFill>
                  <a:schemeClr val="bg1"/>
                </a:solidFill>
              </a:rPr>
              <a:t>What does it all mean?</a:t>
            </a:r>
          </a:p>
        </p:txBody>
      </p:sp>
      <p:cxnSp>
        <p:nvCxnSpPr>
          <p:cNvPr id="19" name="Connector: Elbow 18">
            <a:extLst>
              <a:ext uri="{FF2B5EF4-FFF2-40B4-BE49-F238E27FC236}">
                <a16:creationId xmlns:a16="http://schemas.microsoft.com/office/drawing/2014/main" id="{3C0D35DC-D213-44CE-94DF-8CE7CD50AF26}"/>
              </a:ext>
            </a:extLst>
          </p:cNvPr>
          <p:cNvCxnSpPr>
            <a:stCxn id="10" idx="1"/>
            <a:endCxn id="13" idx="1"/>
          </p:cNvCxnSpPr>
          <p:nvPr/>
        </p:nvCxnSpPr>
        <p:spPr>
          <a:xfrm rot="10800000" flipH="1" flipV="1">
            <a:off x="6757958" y="2508098"/>
            <a:ext cx="347691" cy="1696118"/>
          </a:xfrm>
          <a:prstGeom prst="bentConnector3">
            <a:avLst>
              <a:gd name="adj1" fmla="val -65748"/>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8CA6E0-01FC-4E88-8AB6-0F21B9F43B41}"/>
              </a:ext>
            </a:extLst>
          </p:cNvPr>
          <p:cNvSpPr txBox="1"/>
          <p:nvPr/>
        </p:nvSpPr>
        <p:spPr>
          <a:xfrm>
            <a:off x="7064029" y="4375805"/>
            <a:ext cx="5036531" cy="1754326"/>
          </a:xfrm>
          <a:prstGeom prst="rect">
            <a:avLst/>
          </a:prstGeom>
          <a:noFill/>
        </p:spPr>
        <p:txBody>
          <a:bodyPr wrap="square" rtlCol="0">
            <a:spAutoFit/>
          </a:bodyPr>
          <a:lstStyle/>
          <a:p>
            <a:r>
              <a:rPr lang="en-US" dirty="0">
                <a:solidFill>
                  <a:schemeClr val="bg1"/>
                </a:solidFill>
              </a:rPr>
              <a:t>It is just the scaled camera reprojection error of a feature </a:t>
            </a:r>
          </a:p>
          <a:p>
            <a:endParaRPr lang="en-US" dirty="0">
              <a:solidFill>
                <a:schemeClr val="bg1"/>
              </a:solidFill>
            </a:endParaRPr>
          </a:p>
          <a:p>
            <a:r>
              <a:rPr lang="en-US" b="1" dirty="0">
                <a:solidFill>
                  <a:schemeClr val="bg1"/>
                </a:solidFill>
              </a:rPr>
              <a:t>Error = Scale*(expected reprojection – true)</a:t>
            </a:r>
          </a:p>
          <a:p>
            <a:endParaRPr lang="en-US" b="1" dirty="0">
              <a:solidFill>
                <a:schemeClr val="bg1"/>
              </a:solidFill>
            </a:endParaRPr>
          </a:p>
          <a:p>
            <a:r>
              <a:rPr lang="en-US" b="1" dirty="0">
                <a:solidFill>
                  <a:schemeClr val="bg1"/>
                </a:solidFill>
              </a:rPr>
              <a:t>P : </a:t>
            </a:r>
            <a:r>
              <a:rPr lang="en-US" dirty="0">
                <a:solidFill>
                  <a:schemeClr val="bg1"/>
                </a:solidFill>
              </a:rPr>
              <a:t>unit vector along reprojection</a:t>
            </a:r>
            <a:endParaRPr lang="en-US" b="1" dirty="0">
              <a:solidFill>
                <a:schemeClr val="bg1"/>
              </a:solidFill>
            </a:endParaRPr>
          </a:p>
        </p:txBody>
      </p:sp>
      <p:sp>
        <p:nvSpPr>
          <p:cNvPr id="22" name="TextBox 21">
            <a:extLst>
              <a:ext uri="{FF2B5EF4-FFF2-40B4-BE49-F238E27FC236}">
                <a16:creationId xmlns:a16="http://schemas.microsoft.com/office/drawing/2014/main" id="{681073B4-A5F9-4F83-B61E-4CF6A0E0855E}"/>
              </a:ext>
            </a:extLst>
          </p:cNvPr>
          <p:cNvSpPr txBox="1"/>
          <p:nvPr/>
        </p:nvSpPr>
        <p:spPr>
          <a:xfrm>
            <a:off x="8820151" y="2167324"/>
            <a:ext cx="1038858" cy="307777"/>
          </a:xfrm>
          <a:prstGeom prst="rect">
            <a:avLst/>
          </a:prstGeom>
          <a:solidFill>
            <a:schemeClr val="bg1"/>
          </a:solidFill>
        </p:spPr>
        <p:txBody>
          <a:bodyPr wrap="square" rtlCol="0">
            <a:spAutoFit/>
          </a:bodyPr>
          <a:lstStyle/>
          <a:p>
            <a:r>
              <a:rPr lang="en-US" sz="1400" dirty="0"/>
              <a:t>Observed</a:t>
            </a:r>
          </a:p>
        </p:txBody>
      </p:sp>
      <p:sp>
        <p:nvSpPr>
          <p:cNvPr id="30" name="TextBox 29">
            <a:extLst>
              <a:ext uri="{FF2B5EF4-FFF2-40B4-BE49-F238E27FC236}">
                <a16:creationId xmlns:a16="http://schemas.microsoft.com/office/drawing/2014/main" id="{78EF933F-A563-4B64-8249-0B96ADDB2A98}"/>
              </a:ext>
            </a:extLst>
          </p:cNvPr>
          <p:cNvSpPr txBox="1"/>
          <p:nvPr/>
        </p:nvSpPr>
        <p:spPr>
          <a:xfrm>
            <a:off x="6866599" y="3210925"/>
            <a:ext cx="1038858" cy="307777"/>
          </a:xfrm>
          <a:prstGeom prst="rect">
            <a:avLst/>
          </a:prstGeom>
          <a:solidFill>
            <a:schemeClr val="bg1"/>
          </a:solidFill>
        </p:spPr>
        <p:txBody>
          <a:bodyPr wrap="square" rtlCol="0">
            <a:spAutoFit/>
          </a:bodyPr>
          <a:lstStyle/>
          <a:p>
            <a:r>
              <a:rPr lang="en-US" sz="1400" dirty="0"/>
              <a:t>Expected</a:t>
            </a:r>
          </a:p>
        </p:txBody>
      </p:sp>
    </p:spTree>
    <p:extLst>
      <p:ext uri="{BB962C8B-B14F-4D97-AF65-F5344CB8AC3E}">
        <p14:creationId xmlns:p14="http://schemas.microsoft.com/office/powerpoint/2010/main" val="219094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VIO-core</a:t>
            </a:r>
          </a:p>
        </p:txBody>
      </p:sp>
      <p:pic>
        <p:nvPicPr>
          <p:cNvPr id="12290" name="Picture 2" descr="Nature Scenery Portrait View Stock Photo, Picture And Royalty Free ...">
            <a:extLst>
              <a:ext uri="{FF2B5EF4-FFF2-40B4-BE49-F238E27FC236}">
                <a16:creationId xmlns:a16="http://schemas.microsoft.com/office/drawing/2014/main" id="{2EFD91E0-D54F-425D-AEBC-D89FB1E0B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989" y="175123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Nature Scenery Portrait View Stock Photo, Picture And Royalty Free ...">
            <a:extLst>
              <a:ext uri="{FF2B5EF4-FFF2-40B4-BE49-F238E27FC236}">
                <a16:creationId xmlns:a16="http://schemas.microsoft.com/office/drawing/2014/main" id="{8092036E-4007-41C8-BD46-19005F9FD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9" y="17321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Nature Scenery Portrait View Stock Photo, Picture And Royalty Free ...">
            <a:extLst>
              <a:ext uri="{FF2B5EF4-FFF2-40B4-BE49-F238E27FC236}">
                <a16:creationId xmlns:a16="http://schemas.microsoft.com/office/drawing/2014/main" id="{644EE0E0-BBD3-4F90-8373-92C832773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164" y="17321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Nature Scenery Portrait View Stock Photo, Picture And Royalty Free ...">
            <a:extLst>
              <a:ext uri="{FF2B5EF4-FFF2-40B4-BE49-F238E27FC236}">
                <a16:creationId xmlns:a16="http://schemas.microsoft.com/office/drawing/2014/main" id="{EF630752-4BFE-4061-B8F8-DA35AA629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4414" y="17321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Nature Scenery Portrait View Stock Photo, Picture And Royalty Free ...">
            <a:extLst>
              <a:ext uri="{FF2B5EF4-FFF2-40B4-BE49-F238E27FC236}">
                <a16:creationId xmlns:a16="http://schemas.microsoft.com/office/drawing/2014/main" id="{8F9DE2DD-ED1C-4B4B-AC9C-88369B87C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0764" y="1732181"/>
            <a:ext cx="1141412" cy="17133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ature Scenery Portrait View Stock Photo, Picture And Royalty Free ...">
            <a:extLst>
              <a:ext uri="{FF2B5EF4-FFF2-40B4-BE49-F238E27FC236}">
                <a16:creationId xmlns:a16="http://schemas.microsoft.com/office/drawing/2014/main" id="{159F8D84-2ECC-4E92-BDFF-198F2B185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7589" y="1732181"/>
            <a:ext cx="1141412" cy="171330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E22AFF1-078F-4747-853F-D2DB6EBE45F2}"/>
              </a:ext>
            </a:extLst>
          </p:cNvPr>
          <p:cNvSpPr/>
          <p:nvPr/>
        </p:nvSpPr>
        <p:spPr>
          <a:xfrm>
            <a:off x="6029326" y="1560731"/>
            <a:ext cx="5133974" cy="204924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ADFB5A4-90C0-452F-A0F1-9A553FDFDB55}"/>
              </a:ext>
            </a:extLst>
          </p:cNvPr>
          <p:cNvSpPr txBox="1"/>
          <p:nvPr/>
        </p:nvSpPr>
        <p:spPr>
          <a:xfrm>
            <a:off x="7935119" y="3609975"/>
            <a:ext cx="1972469" cy="369332"/>
          </a:xfrm>
          <a:prstGeom prst="rect">
            <a:avLst/>
          </a:prstGeom>
          <a:noFill/>
        </p:spPr>
        <p:txBody>
          <a:bodyPr wrap="square" rtlCol="0">
            <a:spAutoFit/>
          </a:bodyPr>
          <a:lstStyle/>
          <a:p>
            <a:r>
              <a:rPr lang="en-US" dirty="0">
                <a:solidFill>
                  <a:schemeClr val="bg1"/>
                </a:solidFill>
              </a:rPr>
              <a:t>Sliding Window</a:t>
            </a:r>
          </a:p>
        </p:txBody>
      </p:sp>
      <p:sp>
        <p:nvSpPr>
          <p:cNvPr id="14" name="TextBox 13">
            <a:extLst>
              <a:ext uri="{FF2B5EF4-FFF2-40B4-BE49-F238E27FC236}">
                <a16:creationId xmlns:a16="http://schemas.microsoft.com/office/drawing/2014/main" id="{E341694C-A043-4A5F-B7C0-8B4828C64286}"/>
              </a:ext>
            </a:extLst>
          </p:cNvPr>
          <p:cNvSpPr txBox="1"/>
          <p:nvPr/>
        </p:nvSpPr>
        <p:spPr>
          <a:xfrm>
            <a:off x="4396980" y="3470373"/>
            <a:ext cx="789781" cy="369332"/>
          </a:xfrm>
          <a:prstGeom prst="rect">
            <a:avLst/>
          </a:prstGeom>
          <a:noFill/>
        </p:spPr>
        <p:txBody>
          <a:bodyPr wrap="square" rtlCol="0">
            <a:spAutoFit/>
          </a:bodyPr>
          <a:lstStyle/>
          <a:p>
            <a:r>
              <a:rPr lang="en-US" dirty="0">
                <a:solidFill>
                  <a:schemeClr val="bg1"/>
                </a:solidFill>
              </a:rPr>
              <a:t>Priori</a:t>
            </a:r>
          </a:p>
        </p:txBody>
      </p:sp>
      <p:sp>
        <p:nvSpPr>
          <p:cNvPr id="2" name="TextBox 1">
            <a:extLst>
              <a:ext uri="{FF2B5EF4-FFF2-40B4-BE49-F238E27FC236}">
                <a16:creationId xmlns:a16="http://schemas.microsoft.com/office/drawing/2014/main" id="{E966616C-7EFD-48F2-8180-145A20B74B85}"/>
              </a:ext>
            </a:extLst>
          </p:cNvPr>
          <p:cNvSpPr txBox="1"/>
          <p:nvPr/>
        </p:nvSpPr>
        <p:spPr>
          <a:xfrm>
            <a:off x="3006328" y="874871"/>
            <a:ext cx="9157335" cy="400110"/>
          </a:xfrm>
          <a:prstGeom prst="rect">
            <a:avLst/>
          </a:prstGeom>
          <a:noFill/>
        </p:spPr>
        <p:txBody>
          <a:bodyPr wrap="square" rtlCol="0">
            <a:spAutoFit/>
          </a:bodyPr>
          <a:lstStyle/>
          <a:p>
            <a:r>
              <a:rPr lang="en-US" sz="2000" b="1" dirty="0">
                <a:solidFill>
                  <a:schemeClr val="bg1"/>
                </a:solidFill>
              </a:rPr>
              <a:t>Marginalization: </a:t>
            </a:r>
            <a:r>
              <a:rPr lang="en-US" sz="2000" dirty="0">
                <a:solidFill>
                  <a:schemeClr val="bg1"/>
                </a:solidFill>
              </a:rPr>
              <a:t>Process of converting older sliding window data to priori </a:t>
            </a:r>
            <a:endParaRPr lang="en-US" sz="2000" b="1" dirty="0">
              <a:solidFill>
                <a:schemeClr val="bg1"/>
              </a:solidFill>
            </a:endParaRPr>
          </a:p>
        </p:txBody>
      </p:sp>
      <p:sp>
        <p:nvSpPr>
          <p:cNvPr id="18" name="TextBox 17">
            <a:extLst>
              <a:ext uri="{FF2B5EF4-FFF2-40B4-BE49-F238E27FC236}">
                <a16:creationId xmlns:a16="http://schemas.microsoft.com/office/drawing/2014/main" id="{7691E443-8449-4B46-9E7A-E46C5C3948A9}"/>
              </a:ext>
            </a:extLst>
          </p:cNvPr>
          <p:cNvSpPr txBox="1"/>
          <p:nvPr/>
        </p:nvSpPr>
        <p:spPr>
          <a:xfrm>
            <a:off x="3209925" y="4067175"/>
            <a:ext cx="84677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If second latest image </a:t>
            </a:r>
            <a:r>
              <a:rPr lang="en-US" b="1" dirty="0">
                <a:solidFill>
                  <a:schemeClr val="bg1"/>
                </a:solidFill>
              </a:rPr>
              <a:t>not</a:t>
            </a:r>
            <a:r>
              <a:rPr lang="en-US" dirty="0">
                <a:solidFill>
                  <a:schemeClr val="bg1"/>
                </a:solidFill>
              </a:rPr>
              <a:t> a keyframe: its image data is thrown and only IMU kept. No frame marginalized</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If second latest </a:t>
            </a:r>
            <a:r>
              <a:rPr lang="en-US" b="1" dirty="0">
                <a:solidFill>
                  <a:schemeClr val="bg1"/>
                </a:solidFill>
              </a:rPr>
              <a:t>image</a:t>
            </a:r>
            <a:r>
              <a:rPr lang="en-US" dirty="0">
                <a:solidFill>
                  <a:schemeClr val="bg1"/>
                </a:solidFill>
              </a:rPr>
              <a:t> is a keyframe: oldest frame in sliding window marginalized (converted to priori)</a:t>
            </a:r>
          </a:p>
          <a:p>
            <a:pPr marL="285750" indent="-285750">
              <a:buFont typeface="Arial" panose="020B0604020202020204" pitchFamily="34" charset="0"/>
              <a:buChar char="•"/>
            </a:pPr>
            <a:endParaRPr lang="en-US" dirty="0">
              <a:solidFill>
                <a:schemeClr val="bg1"/>
              </a:solidFill>
            </a:endParaRPr>
          </a:p>
          <a:p>
            <a:r>
              <a:rPr lang="en-US" b="1" dirty="0">
                <a:solidFill>
                  <a:schemeClr val="bg1"/>
                </a:solidFill>
              </a:rPr>
              <a:t>AIM: </a:t>
            </a:r>
            <a:r>
              <a:rPr lang="en-US" dirty="0">
                <a:solidFill>
                  <a:schemeClr val="bg1"/>
                </a:solidFill>
              </a:rPr>
              <a:t>Keep latest and spatially separated keyframes in the window</a:t>
            </a:r>
          </a:p>
          <a:p>
            <a:endParaRPr lang="en-US" b="1" dirty="0">
              <a:solidFill>
                <a:schemeClr val="bg1"/>
              </a:solidFill>
            </a:endParaRPr>
          </a:p>
          <a:p>
            <a:pPr algn="ctr"/>
            <a:r>
              <a:rPr lang="en-US" b="1" dirty="0">
                <a:solidFill>
                  <a:schemeClr val="bg1"/>
                </a:solidFill>
              </a:rPr>
              <a:t>Failure Detection </a:t>
            </a:r>
            <a:r>
              <a:rPr lang="en-US" dirty="0">
                <a:solidFill>
                  <a:schemeClr val="bg1"/>
                </a:solidFill>
              </a:rPr>
              <a:t>and </a:t>
            </a:r>
            <a:r>
              <a:rPr lang="en-US" b="1" dirty="0">
                <a:solidFill>
                  <a:schemeClr val="bg1"/>
                </a:solidFill>
              </a:rPr>
              <a:t>Bundle Adjustment</a:t>
            </a:r>
          </a:p>
        </p:txBody>
      </p:sp>
      <p:cxnSp>
        <p:nvCxnSpPr>
          <p:cNvPr id="25" name="Connector: Elbow 24">
            <a:extLst>
              <a:ext uri="{FF2B5EF4-FFF2-40B4-BE49-F238E27FC236}">
                <a16:creationId xmlns:a16="http://schemas.microsoft.com/office/drawing/2014/main" id="{E553D6CB-18D4-4D89-9812-D35F6093EC29}"/>
              </a:ext>
            </a:extLst>
          </p:cNvPr>
          <p:cNvCxnSpPr>
            <a:stCxn id="8" idx="2"/>
          </p:cNvCxnSpPr>
          <p:nvPr/>
        </p:nvCxnSpPr>
        <p:spPr>
          <a:xfrm rot="5400000">
            <a:off x="5948551" y="3230988"/>
            <a:ext cx="533818" cy="96282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D9A649-6765-4AB6-85AA-34450D62CBA8}"/>
              </a:ext>
            </a:extLst>
          </p:cNvPr>
          <p:cNvCxnSpPr/>
          <p:nvPr/>
        </p:nvCxnSpPr>
        <p:spPr>
          <a:xfrm flipV="1">
            <a:off x="5734050" y="3464539"/>
            <a:ext cx="0" cy="514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DF3F4A-2868-487F-BDD1-4CC481F07414}"/>
              </a:ext>
            </a:extLst>
          </p:cNvPr>
          <p:cNvSpPr txBox="1"/>
          <p:nvPr/>
        </p:nvSpPr>
        <p:spPr>
          <a:xfrm>
            <a:off x="5650707" y="3672959"/>
            <a:ext cx="1141412" cy="276999"/>
          </a:xfrm>
          <a:prstGeom prst="rect">
            <a:avLst/>
          </a:prstGeom>
          <a:solidFill>
            <a:schemeClr val="bg1"/>
          </a:solidFill>
        </p:spPr>
        <p:txBody>
          <a:bodyPr wrap="square" rtlCol="0">
            <a:spAutoFit/>
          </a:bodyPr>
          <a:lstStyle/>
          <a:p>
            <a:r>
              <a:rPr lang="en-US" sz="1200" dirty="0"/>
              <a:t>marginalized</a:t>
            </a:r>
          </a:p>
        </p:txBody>
      </p:sp>
      <p:sp>
        <p:nvSpPr>
          <p:cNvPr id="30" name="TextBox 29">
            <a:extLst>
              <a:ext uri="{FF2B5EF4-FFF2-40B4-BE49-F238E27FC236}">
                <a16:creationId xmlns:a16="http://schemas.microsoft.com/office/drawing/2014/main" id="{3C621F03-887F-403C-98C9-D9186203430D}"/>
              </a:ext>
            </a:extLst>
          </p:cNvPr>
          <p:cNvSpPr txBox="1"/>
          <p:nvPr/>
        </p:nvSpPr>
        <p:spPr>
          <a:xfrm>
            <a:off x="8736014" y="1383091"/>
            <a:ext cx="893761" cy="276999"/>
          </a:xfrm>
          <a:prstGeom prst="rect">
            <a:avLst/>
          </a:prstGeom>
          <a:solidFill>
            <a:schemeClr val="bg1"/>
          </a:solidFill>
        </p:spPr>
        <p:txBody>
          <a:bodyPr wrap="square" rtlCol="0">
            <a:spAutoFit/>
          </a:bodyPr>
          <a:lstStyle/>
          <a:p>
            <a:r>
              <a:rPr lang="en-US" sz="1200" dirty="0"/>
              <a:t>Keyframe</a:t>
            </a:r>
          </a:p>
        </p:txBody>
      </p:sp>
    </p:spTree>
    <p:extLst>
      <p:ext uri="{BB962C8B-B14F-4D97-AF65-F5344CB8AC3E}">
        <p14:creationId xmlns:p14="http://schemas.microsoft.com/office/powerpoint/2010/main" val="423726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err="1"/>
              <a:t>Relocalization</a:t>
            </a:r>
            <a:r>
              <a:rPr lang="en-US" sz="2400" b="1" dirty="0"/>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a:t>
            </a:r>
            <a:r>
              <a:rPr lang="en-US" sz="3600" b="1" dirty="0" err="1">
                <a:solidFill>
                  <a:schemeClr val="bg1"/>
                </a:solidFill>
              </a:rPr>
              <a:t>Relocalization</a:t>
            </a:r>
            <a:endParaRPr lang="en-US" sz="3600" b="1" dirty="0">
              <a:solidFill>
                <a:schemeClr val="bg1"/>
              </a:solidFill>
            </a:endParaRPr>
          </a:p>
        </p:txBody>
      </p:sp>
      <p:sp>
        <p:nvSpPr>
          <p:cNvPr id="2" name="TextBox 1">
            <a:extLst>
              <a:ext uri="{FF2B5EF4-FFF2-40B4-BE49-F238E27FC236}">
                <a16:creationId xmlns:a16="http://schemas.microsoft.com/office/drawing/2014/main" id="{2A9C9512-772B-46D6-8A83-137AC39DE279}"/>
              </a:ext>
            </a:extLst>
          </p:cNvPr>
          <p:cNvSpPr txBox="1"/>
          <p:nvPr/>
        </p:nvSpPr>
        <p:spPr>
          <a:xfrm>
            <a:off x="3189287" y="913031"/>
            <a:ext cx="8658225" cy="646331"/>
          </a:xfrm>
          <a:prstGeom prst="rect">
            <a:avLst/>
          </a:prstGeom>
          <a:noFill/>
          <a:ln w="28575">
            <a:solidFill>
              <a:schemeClr val="bg1"/>
            </a:solidFill>
          </a:ln>
        </p:spPr>
        <p:txBody>
          <a:bodyPr wrap="square" rtlCol="0">
            <a:spAutoFit/>
          </a:bodyPr>
          <a:lstStyle/>
          <a:p>
            <a:r>
              <a:rPr lang="en-US" b="1" dirty="0" err="1">
                <a:solidFill>
                  <a:schemeClr val="bg1"/>
                </a:solidFill>
              </a:rPr>
              <a:t>Relocalization</a:t>
            </a:r>
            <a:r>
              <a:rPr lang="en-US" b="1" dirty="0">
                <a:solidFill>
                  <a:schemeClr val="bg1"/>
                </a:solidFill>
              </a:rPr>
              <a:t> and Global Pose Graph optimization </a:t>
            </a:r>
            <a:r>
              <a:rPr lang="en-US" dirty="0">
                <a:solidFill>
                  <a:schemeClr val="bg1"/>
                </a:solidFill>
              </a:rPr>
              <a:t>only occur when we visit a previously visited location (Loop closure)</a:t>
            </a:r>
            <a:endParaRPr lang="en-US" b="1" dirty="0">
              <a:solidFill>
                <a:schemeClr val="bg1"/>
              </a:solidFill>
            </a:endParaRPr>
          </a:p>
        </p:txBody>
      </p:sp>
      <p:sp>
        <p:nvSpPr>
          <p:cNvPr id="3" name="TextBox 2">
            <a:extLst>
              <a:ext uri="{FF2B5EF4-FFF2-40B4-BE49-F238E27FC236}">
                <a16:creationId xmlns:a16="http://schemas.microsoft.com/office/drawing/2014/main" id="{AF4DB170-E250-4019-BFA9-4317BE6CFB2D}"/>
              </a:ext>
            </a:extLst>
          </p:cNvPr>
          <p:cNvSpPr txBox="1"/>
          <p:nvPr/>
        </p:nvSpPr>
        <p:spPr>
          <a:xfrm>
            <a:off x="3209925" y="1790700"/>
            <a:ext cx="8658225" cy="1477328"/>
          </a:xfrm>
          <a:prstGeom prst="rect">
            <a:avLst/>
          </a:prstGeom>
          <a:noFill/>
        </p:spPr>
        <p:txBody>
          <a:bodyPr wrap="square" rtlCol="0">
            <a:spAutoFit/>
          </a:bodyPr>
          <a:lstStyle/>
          <a:p>
            <a:r>
              <a:rPr lang="en-US" dirty="0">
                <a:solidFill>
                  <a:schemeClr val="bg1"/>
                </a:solidFill>
              </a:rPr>
              <a:t>Every effort is made to minimize error but still some drift occurs. When we visit a location again, our past knowledge and current position can help us correct for those drifts. Correcting those drifts in sliding window is </a:t>
            </a:r>
            <a:r>
              <a:rPr lang="en-US" b="1" dirty="0" err="1">
                <a:solidFill>
                  <a:schemeClr val="bg1"/>
                </a:solidFill>
              </a:rPr>
              <a:t>Relocalization</a:t>
            </a:r>
            <a:r>
              <a:rPr lang="en-US" b="1" dirty="0">
                <a:solidFill>
                  <a:schemeClr val="bg1"/>
                </a:solidFill>
              </a:rPr>
              <a:t> </a:t>
            </a:r>
            <a:r>
              <a:rPr lang="en-US" dirty="0">
                <a:solidFill>
                  <a:schemeClr val="bg1"/>
                </a:solidFill>
              </a:rPr>
              <a:t>and thereby adjusting previous data according to it is </a:t>
            </a:r>
            <a:r>
              <a:rPr lang="en-US" b="1" dirty="0">
                <a:solidFill>
                  <a:schemeClr val="bg1"/>
                </a:solidFill>
              </a:rPr>
              <a:t>Global pose graph optimization</a:t>
            </a:r>
          </a:p>
        </p:txBody>
      </p:sp>
      <p:sp>
        <p:nvSpPr>
          <p:cNvPr id="7" name="Rectangle: Rounded Corners 6">
            <a:extLst>
              <a:ext uri="{FF2B5EF4-FFF2-40B4-BE49-F238E27FC236}">
                <a16:creationId xmlns:a16="http://schemas.microsoft.com/office/drawing/2014/main" id="{906146CB-3037-4695-9F9D-0A6AD2CD930E}"/>
              </a:ext>
            </a:extLst>
          </p:cNvPr>
          <p:cNvSpPr/>
          <p:nvPr/>
        </p:nvSpPr>
        <p:spPr>
          <a:xfrm>
            <a:off x="3189287" y="1749862"/>
            <a:ext cx="8678863" cy="151816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5F2C6F4-DD3B-43D1-9CE9-4A2E3237F89F}"/>
              </a:ext>
            </a:extLst>
          </p:cNvPr>
          <p:cNvPicPr>
            <a:picLocks noChangeAspect="1"/>
          </p:cNvPicPr>
          <p:nvPr/>
        </p:nvPicPr>
        <p:blipFill rotWithShape="1">
          <a:blip r:embed="rId2"/>
          <a:srcRect b="44028"/>
          <a:stretch/>
        </p:blipFill>
        <p:spPr>
          <a:xfrm>
            <a:off x="3027363" y="3375025"/>
            <a:ext cx="4659313" cy="3375978"/>
          </a:xfrm>
          <a:prstGeom prst="rect">
            <a:avLst/>
          </a:prstGeom>
          <a:ln w="19050">
            <a:solidFill>
              <a:schemeClr val="bg1"/>
            </a:solidFill>
          </a:ln>
        </p:spPr>
      </p:pic>
      <p:pic>
        <p:nvPicPr>
          <p:cNvPr id="10" name="Picture 9">
            <a:extLst>
              <a:ext uri="{FF2B5EF4-FFF2-40B4-BE49-F238E27FC236}">
                <a16:creationId xmlns:a16="http://schemas.microsoft.com/office/drawing/2014/main" id="{048BB194-0BF6-4F50-94EE-BF6D6D577C8A}"/>
              </a:ext>
            </a:extLst>
          </p:cNvPr>
          <p:cNvPicPr>
            <a:picLocks noChangeAspect="1"/>
          </p:cNvPicPr>
          <p:nvPr/>
        </p:nvPicPr>
        <p:blipFill rotWithShape="1">
          <a:blip r:embed="rId2"/>
          <a:srcRect t="57361"/>
          <a:stretch/>
        </p:blipFill>
        <p:spPr>
          <a:xfrm>
            <a:off x="7869239" y="3743326"/>
            <a:ext cx="4210598" cy="2324100"/>
          </a:xfrm>
          <a:prstGeom prst="rect">
            <a:avLst/>
          </a:prstGeom>
          <a:ln w="19050">
            <a:solidFill>
              <a:schemeClr val="bg1"/>
            </a:solidFill>
          </a:ln>
        </p:spPr>
      </p:pic>
    </p:spTree>
    <p:extLst>
      <p:ext uri="{BB962C8B-B14F-4D97-AF65-F5344CB8AC3E}">
        <p14:creationId xmlns:p14="http://schemas.microsoft.com/office/powerpoint/2010/main" val="664970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err="1"/>
              <a:t>Relocalization</a:t>
            </a:r>
            <a:r>
              <a:rPr lang="en-US" sz="2400" b="1" dirty="0"/>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a:t>
            </a:r>
            <a:r>
              <a:rPr lang="en-US" sz="3600" b="1" dirty="0" err="1">
                <a:solidFill>
                  <a:schemeClr val="bg1"/>
                </a:solidFill>
              </a:rPr>
              <a:t>Relocalization</a:t>
            </a:r>
            <a:endParaRPr lang="en-US" sz="3600" b="1" dirty="0">
              <a:solidFill>
                <a:schemeClr val="bg1"/>
              </a:solidFill>
            </a:endParaRPr>
          </a:p>
        </p:txBody>
      </p:sp>
      <p:sp>
        <p:nvSpPr>
          <p:cNvPr id="10" name="TextBox 9">
            <a:extLst>
              <a:ext uri="{FF2B5EF4-FFF2-40B4-BE49-F238E27FC236}">
                <a16:creationId xmlns:a16="http://schemas.microsoft.com/office/drawing/2014/main" id="{C2EBE2FE-7A88-4FF8-A5AC-203A607B0277}"/>
              </a:ext>
            </a:extLst>
          </p:cNvPr>
          <p:cNvSpPr txBox="1"/>
          <p:nvPr/>
        </p:nvSpPr>
        <p:spPr>
          <a:xfrm>
            <a:off x="3189286" y="895350"/>
            <a:ext cx="8658225" cy="1754326"/>
          </a:xfrm>
          <a:prstGeom prst="rect">
            <a:avLst/>
          </a:prstGeom>
          <a:noFill/>
        </p:spPr>
        <p:txBody>
          <a:bodyPr wrap="square" rtlCol="0">
            <a:spAutoFit/>
          </a:bodyPr>
          <a:lstStyle/>
          <a:p>
            <a:r>
              <a:rPr lang="en-US" b="1" dirty="0" err="1">
                <a:solidFill>
                  <a:schemeClr val="bg1"/>
                </a:solidFill>
              </a:rPr>
              <a:t>Relocalization</a:t>
            </a:r>
            <a:r>
              <a:rPr lang="en-US" b="1" dirty="0">
                <a:solidFill>
                  <a:schemeClr val="bg1"/>
                </a:solidFill>
              </a:rPr>
              <a:t> has 2 steps:</a:t>
            </a:r>
          </a:p>
          <a:p>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Loop detection: </a:t>
            </a:r>
            <a:r>
              <a:rPr lang="en-US" dirty="0">
                <a:solidFill>
                  <a:schemeClr val="bg1"/>
                </a:solidFill>
              </a:rPr>
              <a:t>DBoW2 (Database Bag of Words representation of image features indexed for fast retrieval)</a:t>
            </a:r>
            <a:br>
              <a:rPr lang="en-US" b="1" dirty="0">
                <a:solidFill>
                  <a:schemeClr val="bg1"/>
                </a:solidFill>
              </a:rPr>
            </a:br>
            <a:endParaRPr lang="en-US" b="1" dirty="0">
              <a:solidFill>
                <a:schemeClr val="bg1"/>
              </a:solidFill>
            </a:endParaRPr>
          </a:p>
          <a:p>
            <a:pPr marL="285750" indent="-285750">
              <a:buFont typeface="Arial" panose="020B0604020202020204" pitchFamily="34" charset="0"/>
              <a:buChar char="•"/>
            </a:pPr>
            <a:r>
              <a:rPr lang="en-US" b="1" dirty="0">
                <a:solidFill>
                  <a:schemeClr val="bg1"/>
                </a:solidFill>
              </a:rPr>
              <a:t>Optimization</a:t>
            </a:r>
          </a:p>
        </p:txBody>
      </p:sp>
      <p:pic>
        <p:nvPicPr>
          <p:cNvPr id="11" name="Picture 10">
            <a:extLst>
              <a:ext uri="{FF2B5EF4-FFF2-40B4-BE49-F238E27FC236}">
                <a16:creationId xmlns:a16="http://schemas.microsoft.com/office/drawing/2014/main" id="{C0E25650-513C-4C0D-9D69-0155AA4EA0D8}"/>
              </a:ext>
            </a:extLst>
          </p:cNvPr>
          <p:cNvPicPr>
            <a:picLocks noChangeAspect="1"/>
          </p:cNvPicPr>
          <p:nvPr/>
        </p:nvPicPr>
        <p:blipFill>
          <a:blip r:embed="rId2"/>
          <a:stretch>
            <a:fillRect/>
          </a:stretch>
        </p:blipFill>
        <p:spPr>
          <a:xfrm>
            <a:off x="2917823" y="2708195"/>
            <a:ext cx="4600575" cy="2228850"/>
          </a:xfrm>
          <a:prstGeom prst="rect">
            <a:avLst/>
          </a:prstGeom>
        </p:spPr>
      </p:pic>
      <p:pic>
        <p:nvPicPr>
          <p:cNvPr id="12" name="Picture 11">
            <a:extLst>
              <a:ext uri="{FF2B5EF4-FFF2-40B4-BE49-F238E27FC236}">
                <a16:creationId xmlns:a16="http://schemas.microsoft.com/office/drawing/2014/main" id="{6D077C51-86EC-44F2-B1F1-65A9CC93F626}"/>
              </a:ext>
            </a:extLst>
          </p:cNvPr>
          <p:cNvPicPr>
            <a:picLocks noChangeAspect="1"/>
          </p:cNvPicPr>
          <p:nvPr/>
        </p:nvPicPr>
        <p:blipFill rotWithShape="1">
          <a:blip r:embed="rId3"/>
          <a:srcRect b="44028"/>
          <a:stretch/>
        </p:blipFill>
        <p:spPr>
          <a:xfrm>
            <a:off x="7372350" y="2048906"/>
            <a:ext cx="4659313" cy="3375978"/>
          </a:xfrm>
          <a:prstGeom prst="rect">
            <a:avLst/>
          </a:prstGeom>
          <a:ln w="19050">
            <a:solidFill>
              <a:schemeClr val="bg1"/>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C8635A1-1E82-42F3-A7A8-93413EA3F1F4}"/>
                  </a:ext>
                </a:extLst>
              </p:cNvPr>
              <p:cNvSpPr txBox="1"/>
              <p:nvPr/>
            </p:nvSpPr>
            <p:spPr>
              <a:xfrm>
                <a:off x="2884487" y="5081905"/>
                <a:ext cx="4448175" cy="342979"/>
              </a:xfrm>
              <a:prstGeom prst="rect">
                <a:avLst/>
              </a:prstGeom>
              <a:noFill/>
            </p:spPr>
            <p:txBody>
              <a:bodyPr wrap="square" rtlCol="0">
                <a:spAutoFit/>
              </a:bodyPr>
              <a:lstStyle/>
              <a:p>
                <a14:m>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𝑙</m:t>
                        </m:r>
                      </m:e>
                      <m:sup>
                        <m:r>
                          <a:rPr lang="en-US" sz="1600" b="0" i="1" smtClean="0">
                            <a:solidFill>
                              <a:schemeClr val="bg1"/>
                            </a:solidFill>
                            <a:latin typeface="Cambria Math" panose="02040503050406030204" pitchFamily="18" charset="0"/>
                          </a:rPr>
                          <m:t>𝑡h</m:t>
                        </m:r>
                      </m:sup>
                    </m:sSup>
                  </m:oMath>
                </a14:m>
                <a:r>
                  <a:rPr lang="en-US" sz="1600" dirty="0">
                    <a:solidFill>
                      <a:schemeClr val="bg1"/>
                    </a:solidFill>
                  </a:rPr>
                  <a:t> feature observed previously in </a:t>
                </a:r>
                <a14:m>
                  <m:oMath xmlns:m="http://schemas.openxmlformats.org/officeDocument/2006/math">
                    <m:sSup>
                      <m:sSupPr>
                        <m:ctrlPr>
                          <a:rPr lang="en-US" sz="1600" i="1">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𝑣</m:t>
                        </m:r>
                      </m:e>
                      <m:sup>
                        <m:r>
                          <a:rPr lang="en-US" sz="1600" i="1">
                            <a:solidFill>
                              <a:schemeClr val="bg1"/>
                            </a:solidFill>
                            <a:latin typeface="Cambria Math" panose="02040503050406030204" pitchFamily="18" charset="0"/>
                          </a:rPr>
                          <m:t>𝑡h</m:t>
                        </m:r>
                      </m:sup>
                    </m:sSup>
                  </m:oMath>
                </a14:m>
                <a:r>
                  <a:rPr lang="en-US" sz="1600" dirty="0">
                    <a:solidFill>
                      <a:schemeClr val="bg1"/>
                    </a:solidFill>
                  </a:rPr>
                  <a:t> frame </a:t>
                </a:r>
              </a:p>
            </p:txBody>
          </p:sp>
        </mc:Choice>
        <mc:Fallback xmlns="">
          <p:sp>
            <p:nvSpPr>
              <p:cNvPr id="13" name="TextBox 12">
                <a:extLst>
                  <a:ext uri="{FF2B5EF4-FFF2-40B4-BE49-F238E27FC236}">
                    <a16:creationId xmlns:a16="http://schemas.microsoft.com/office/drawing/2014/main" id="{FC8635A1-1E82-42F3-A7A8-93413EA3F1F4}"/>
                  </a:ext>
                </a:extLst>
              </p:cNvPr>
              <p:cNvSpPr txBox="1">
                <a:spLocks noRot="1" noChangeAspect="1" noMove="1" noResize="1" noEditPoints="1" noAdjustHandles="1" noChangeArrowheads="1" noChangeShapeType="1" noTextEdit="1"/>
              </p:cNvSpPr>
              <p:nvPr/>
            </p:nvSpPr>
            <p:spPr>
              <a:xfrm>
                <a:off x="2884487" y="5081905"/>
                <a:ext cx="4448175" cy="342979"/>
              </a:xfrm>
              <a:prstGeom prst="rect">
                <a:avLst/>
              </a:prstGeom>
              <a:blipFill>
                <a:blip r:embed="rId4"/>
                <a:stretch>
                  <a:fillRect t="-5357" r="-1370" b="-21429"/>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413F48ED-99B0-4C5A-A202-D091A12E12CA}"/>
              </a:ext>
            </a:extLst>
          </p:cNvPr>
          <p:cNvCxnSpPr>
            <a:cxnSpLocks/>
          </p:cNvCxnSpPr>
          <p:nvPr/>
        </p:nvCxnSpPr>
        <p:spPr>
          <a:xfrm flipV="1">
            <a:off x="4295775" y="4937045"/>
            <a:ext cx="0" cy="23503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B60FFC-6A93-4762-9E3A-69808C45A868}"/>
              </a:ext>
            </a:extLst>
          </p:cNvPr>
          <p:cNvSpPr txBox="1"/>
          <p:nvPr/>
        </p:nvSpPr>
        <p:spPr>
          <a:xfrm>
            <a:off x="3189286" y="5619750"/>
            <a:ext cx="8545514" cy="923330"/>
          </a:xfrm>
          <a:prstGeom prst="rect">
            <a:avLst/>
          </a:prstGeom>
          <a:noFill/>
        </p:spPr>
        <p:txBody>
          <a:bodyPr wrap="square" rtlCol="0">
            <a:spAutoFit/>
          </a:bodyPr>
          <a:lstStyle/>
          <a:p>
            <a:r>
              <a:rPr lang="en-US" dirty="0">
                <a:solidFill>
                  <a:schemeClr val="bg1"/>
                </a:solidFill>
              </a:rPr>
              <a:t>Hence apart from usual cost function for sliding window, we now have a term which constraints us with loop connections to give us new estimated state and thus minimizing the overall drift.</a:t>
            </a:r>
          </a:p>
        </p:txBody>
      </p:sp>
    </p:spTree>
    <p:extLst>
      <p:ext uri="{BB962C8B-B14F-4D97-AF65-F5344CB8AC3E}">
        <p14:creationId xmlns:p14="http://schemas.microsoft.com/office/powerpoint/2010/main" val="3795969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b="1" dirty="0" err="1"/>
              <a:t>Relocalization</a:t>
            </a:r>
            <a:r>
              <a:rPr lang="en-US" sz="2400" b="1" dirty="0"/>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Global Pose graph</a:t>
            </a:r>
          </a:p>
        </p:txBody>
      </p:sp>
      <p:sp>
        <p:nvSpPr>
          <p:cNvPr id="2" name="TextBox 1">
            <a:extLst>
              <a:ext uri="{FF2B5EF4-FFF2-40B4-BE49-F238E27FC236}">
                <a16:creationId xmlns:a16="http://schemas.microsoft.com/office/drawing/2014/main" id="{2A9C9512-772B-46D6-8A83-137AC39DE279}"/>
              </a:ext>
            </a:extLst>
          </p:cNvPr>
          <p:cNvSpPr txBox="1"/>
          <p:nvPr/>
        </p:nvSpPr>
        <p:spPr>
          <a:xfrm>
            <a:off x="3286126" y="1661129"/>
            <a:ext cx="3171824" cy="2246769"/>
          </a:xfrm>
          <a:prstGeom prst="rect">
            <a:avLst/>
          </a:prstGeom>
          <a:noFill/>
        </p:spPr>
        <p:txBody>
          <a:bodyPr wrap="square" rtlCol="0">
            <a:spAutoFit/>
          </a:bodyPr>
          <a:lstStyle/>
          <a:p>
            <a:r>
              <a:rPr lang="en-US" sz="2000" dirty="0">
                <a:solidFill>
                  <a:schemeClr val="bg1"/>
                </a:solidFill>
              </a:rPr>
              <a:t>As we have already </a:t>
            </a:r>
            <a:r>
              <a:rPr lang="en-US" sz="2000" dirty="0" err="1">
                <a:solidFill>
                  <a:schemeClr val="bg1"/>
                </a:solidFill>
              </a:rPr>
              <a:t>relocalized</a:t>
            </a:r>
            <a:r>
              <a:rPr lang="en-US" sz="2000" dirty="0">
                <a:solidFill>
                  <a:schemeClr val="bg1"/>
                </a:solidFill>
              </a:rPr>
              <a:t> the sliding window, the pose graph looks like image 5</a:t>
            </a:r>
          </a:p>
          <a:p>
            <a:endParaRPr lang="en-US" sz="2000" dirty="0">
              <a:solidFill>
                <a:schemeClr val="bg1"/>
              </a:solidFill>
            </a:endParaRPr>
          </a:p>
          <a:p>
            <a:r>
              <a:rPr lang="en-US" sz="2000" b="1" dirty="0">
                <a:solidFill>
                  <a:schemeClr val="bg1"/>
                </a:solidFill>
              </a:rPr>
              <a:t>4-Dof pose graph optimization:</a:t>
            </a:r>
          </a:p>
        </p:txBody>
      </p:sp>
      <p:pic>
        <p:nvPicPr>
          <p:cNvPr id="7" name="Picture 6">
            <a:extLst>
              <a:ext uri="{FF2B5EF4-FFF2-40B4-BE49-F238E27FC236}">
                <a16:creationId xmlns:a16="http://schemas.microsoft.com/office/drawing/2014/main" id="{419DBA6C-5763-406C-BA70-51D7748014DB}"/>
              </a:ext>
            </a:extLst>
          </p:cNvPr>
          <p:cNvPicPr>
            <a:picLocks noChangeAspect="1"/>
          </p:cNvPicPr>
          <p:nvPr/>
        </p:nvPicPr>
        <p:blipFill rotWithShape="1">
          <a:blip r:embed="rId2"/>
          <a:srcRect t="57361"/>
          <a:stretch/>
        </p:blipFill>
        <p:spPr>
          <a:xfrm>
            <a:off x="6625431" y="976460"/>
            <a:ext cx="5284786" cy="2917013"/>
          </a:xfrm>
          <a:prstGeom prst="rect">
            <a:avLst/>
          </a:prstGeom>
          <a:ln w="19050">
            <a:solidFill>
              <a:schemeClr val="bg1"/>
            </a:solidFill>
          </a:ln>
        </p:spPr>
      </p:pic>
      <p:sp>
        <p:nvSpPr>
          <p:cNvPr id="3" name="TextBox 2">
            <a:extLst>
              <a:ext uri="{FF2B5EF4-FFF2-40B4-BE49-F238E27FC236}">
                <a16:creationId xmlns:a16="http://schemas.microsoft.com/office/drawing/2014/main" id="{FC169E3B-866D-44E5-A3C2-E3DDBB712BED}"/>
              </a:ext>
            </a:extLst>
          </p:cNvPr>
          <p:cNvSpPr txBox="1"/>
          <p:nvPr/>
        </p:nvSpPr>
        <p:spPr>
          <a:xfrm>
            <a:off x="3114675" y="4019550"/>
            <a:ext cx="8795542" cy="369332"/>
          </a:xfrm>
          <a:prstGeom prst="rect">
            <a:avLst/>
          </a:prstGeom>
          <a:noFill/>
        </p:spPr>
        <p:txBody>
          <a:bodyPr wrap="square" rtlCol="0">
            <a:spAutoFit/>
          </a:bodyPr>
          <a:lstStyle/>
          <a:p>
            <a:r>
              <a:rPr lang="en-US" dirty="0">
                <a:solidFill>
                  <a:schemeClr val="bg1"/>
                </a:solidFill>
              </a:rPr>
              <a:t>Done according to sequential and loop closure edges residual error</a:t>
            </a:r>
          </a:p>
        </p:txBody>
      </p:sp>
      <p:pic>
        <p:nvPicPr>
          <p:cNvPr id="8" name="Picture 7">
            <a:extLst>
              <a:ext uri="{FF2B5EF4-FFF2-40B4-BE49-F238E27FC236}">
                <a16:creationId xmlns:a16="http://schemas.microsoft.com/office/drawing/2014/main" id="{AF264C44-21BE-4D08-A60F-C270B28A0A8A}"/>
              </a:ext>
            </a:extLst>
          </p:cNvPr>
          <p:cNvPicPr>
            <a:picLocks noChangeAspect="1"/>
          </p:cNvPicPr>
          <p:nvPr/>
        </p:nvPicPr>
        <p:blipFill>
          <a:blip r:embed="rId3"/>
          <a:stretch>
            <a:fillRect/>
          </a:stretch>
        </p:blipFill>
        <p:spPr>
          <a:xfrm>
            <a:off x="6536133" y="4388882"/>
            <a:ext cx="5514975" cy="1162050"/>
          </a:xfrm>
          <a:prstGeom prst="rect">
            <a:avLst/>
          </a:prstGeom>
        </p:spPr>
      </p:pic>
      <p:pic>
        <p:nvPicPr>
          <p:cNvPr id="9" name="Picture 8">
            <a:extLst>
              <a:ext uri="{FF2B5EF4-FFF2-40B4-BE49-F238E27FC236}">
                <a16:creationId xmlns:a16="http://schemas.microsoft.com/office/drawing/2014/main" id="{8E312765-3ADD-4E7B-9DD9-E90C8F31B9A2}"/>
              </a:ext>
            </a:extLst>
          </p:cNvPr>
          <p:cNvPicPr>
            <a:picLocks noChangeAspect="1"/>
          </p:cNvPicPr>
          <p:nvPr/>
        </p:nvPicPr>
        <p:blipFill>
          <a:blip r:embed="rId4"/>
          <a:stretch>
            <a:fillRect/>
          </a:stretch>
        </p:blipFill>
        <p:spPr>
          <a:xfrm>
            <a:off x="8084739" y="5223390"/>
            <a:ext cx="3933825" cy="981075"/>
          </a:xfrm>
          <a:prstGeom prst="rect">
            <a:avLst/>
          </a:prstGeom>
        </p:spPr>
      </p:pic>
      <p:sp>
        <p:nvSpPr>
          <p:cNvPr id="10" name="Flowchart: Off-page Connector 9">
            <a:extLst>
              <a:ext uri="{FF2B5EF4-FFF2-40B4-BE49-F238E27FC236}">
                <a16:creationId xmlns:a16="http://schemas.microsoft.com/office/drawing/2014/main" id="{7AB6FF1C-9C9F-42FF-A36C-D4FFBF110D7F}"/>
              </a:ext>
            </a:extLst>
          </p:cNvPr>
          <p:cNvSpPr/>
          <p:nvPr/>
        </p:nvSpPr>
        <p:spPr>
          <a:xfrm>
            <a:off x="3886201" y="5124450"/>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Off-page Connector 10">
            <a:extLst>
              <a:ext uri="{FF2B5EF4-FFF2-40B4-BE49-F238E27FC236}">
                <a16:creationId xmlns:a16="http://schemas.microsoft.com/office/drawing/2014/main" id="{A7355183-1984-4376-9FAD-6E2BDEA370D5}"/>
              </a:ext>
            </a:extLst>
          </p:cNvPr>
          <p:cNvSpPr/>
          <p:nvPr/>
        </p:nvSpPr>
        <p:spPr>
          <a:xfrm>
            <a:off x="4552951" y="5124450"/>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Off-page Connector 11">
            <a:extLst>
              <a:ext uri="{FF2B5EF4-FFF2-40B4-BE49-F238E27FC236}">
                <a16:creationId xmlns:a16="http://schemas.microsoft.com/office/drawing/2014/main" id="{4DDA2D25-855E-40DB-BEA6-5D5FA16A8DF7}"/>
              </a:ext>
            </a:extLst>
          </p:cNvPr>
          <p:cNvSpPr/>
          <p:nvPr/>
        </p:nvSpPr>
        <p:spPr>
          <a:xfrm>
            <a:off x="5210176" y="5124450"/>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Off-page Connector 12">
            <a:extLst>
              <a:ext uri="{FF2B5EF4-FFF2-40B4-BE49-F238E27FC236}">
                <a16:creationId xmlns:a16="http://schemas.microsoft.com/office/drawing/2014/main" id="{B8E9E2C2-4BAC-4796-B678-CD30845FA7DC}"/>
              </a:ext>
            </a:extLst>
          </p:cNvPr>
          <p:cNvSpPr/>
          <p:nvPr/>
        </p:nvSpPr>
        <p:spPr>
          <a:xfrm>
            <a:off x="3219451" y="5915025"/>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Off-page Connector 13">
            <a:extLst>
              <a:ext uri="{FF2B5EF4-FFF2-40B4-BE49-F238E27FC236}">
                <a16:creationId xmlns:a16="http://schemas.microsoft.com/office/drawing/2014/main" id="{C025AE6F-3BA2-489E-854A-7B068E667282}"/>
              </a:ext>
            </a:extLst>
          </p:cNvPr>
          <p:cNvSpPr/>
          <p:nvPr/>
        </p:nvSpPr>
        <p:spPr>
          <a:xfrm>
            <a:off x="3886201" y="5915025"/>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Off-page Connector 14">
            <a:extLst>
              <a:ext uri="{FF2B5EF4-FFF2-40B4-BE49-F238E27FC236}">
                <a16:creationId xmlns:a16="http://schemas.microsoft.com/office/drawing/2014/main" id="{279DAD33-2418-417C-A98E-7AAF3C1087A9}"/>
              </a:ext>
            </a:extLst>
          </p:cNvPr>
          <p:cNvSpPr/>
          <p:nvPr/>
        </p:nvSpPr>
        <p:spPr>
          <a:xfrm>
            <a:off x="4543426" y="5915025"/>
            <a:ext cx="266700" cy="444577"/>
          </a:xfrm>
          <a:prstGeom prst="flowChartOffpageConnector">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E2470AB-4BF2-4B74-A2CC-94323F3D6EB9}"/>
              </a:ext>
            </a:extLst>
          </p:cNvPr>
          <p:cNvCxnSpPr>
            <a:stCxn id="12" idx="1"/>
            <a:endCxn id="11" idx="3"/>
          </p:cNvCxnSpPr>
          <p:nvPr/>
        </p:nvCxnSpPr>
        <p:spPr>
          <a:xfrm flipH="1">
            <a:off x="4819651" y="5346739"/>
            <a:ext cx="3905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332E86-28FF-4E52-B9C2-A59A58B5E83F}"/>
              </a:ext>
            </a:extLst>
          </p:cNvPr>
          <p:cNvCxnSpPr>
            <a:stCxn id="11" idx="1"/>
            <a:endCxn id="10" idx="3"/>
          </p:cNvCxnSpPr>
          <p:nvPr/>
        </p:nvCxnSpPr>
        <p:spPr>
          <a:xfrm flipH="1">
            <a:off x="4152901" y="5346739"/>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2AB5155-5AFF-4BA1-8E24-51FD03771262}"/>
              </a:ext>
            </a:extLst>
          </p:cNvPr>
          <p:cNvCxnSpPr>
            <a:stCxn id="11" idx="2"/>
          </p:cNvCxnSpPr>
          <p:nvPr/>
        </p:nvCxnSpPr>
        <p:spPr>
          <a:xfrm>
            <a:off x="4686301" y="5569027"/>
            <a:ext cx="0" cy="345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5DC11B-6F88-4918-A2D8-93C76DF15331}"/>
              </a:ext>
            </a:extLst>
          </p:cNvPr>
          <p:cNvCxnSpPr>
            <a:stCxn id="10" idx="2"/>
            <a:endCxn id="14" idx="0"/>
          </p:cNvCxnSpPr>
          <p:nvPr/>
        </p:nvCxnSpPr>
        <p:spPr>
          <a:xfrm>
            <a:off x="4019551" y="5569027"/>
            <a:ext cx="0" cy="345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FB4C56-EF1B-41F2-AAE8-897F2BF11BD7}"/>
              </a:ext>
            </a:extLst>
          </p:cNvPr>
          <p:cNvCxnSpPr>
            <a:stCxn id="15" idx="1"/>
          </p:cNvCxnSpPr>
          <p:nvPr/>
        </p:nvCxnSpPr>
        <p:spPr>
          <a:xfrm flipH="1" flipV="1">
            <a:off x="4152901" y="6137313"/>
            <a:ext cx="3905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FF626D9-425D-4153-9446-CE58D9D38264}"/>
              </a:ext>
            </a:extLst>
          </p:cNvPr>
          <p:cNvCxnSpPr>
            <a:stCxn id="14" idx="1"/>
            <a:endCxn id="13" idx="3"/>
          </p:cNvCxnSpPr>
          <p:nvPr/>
        </p:nvCxnSpPr>
        <p:spPr>
          <a:xfrm flipH="1">
            <a:off x="3486151" y="6137314"/>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3F225A-159C-4096-A254-04BFD989E468}"/>
              </a:ext>
            </a:extLst>
          </p:cNvPr>
          <p:cNvCxnSpPr>
            <a:endCxn id="12" idx="3"/>
          </p:cNvCxnSpPr>
          <p:nvPr/>
        </p:nvCxnSpPr>
        <p:spPr>
          <a:xfrm flipH="1">
            <a:off x="5476876" y="5346738"/>
            <a:ext cx="33337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95FD43-A747-4B43-BED3-439EB44F8489}"/>
              </a:ext>
            </a:extLst>
          </p:cNvPr>
          <p:cNvCxnSpPr>
            <a:stCxn id="13" idx="1"/>
          </p:cNvCxnSpPr>
          <p:nvPr/>
        </p:nvCxnSpPr>
        <p:spPr>
          <a:xfrm flipH="1" flipV="1">
            <a:off x="2942235" y="6137313"/>
            <a:ext cx="2772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70184AE-E547-4ECD-AF56-70916AA926F8}"/>
              </a:ext>
            </a:extLst>
          </p:cNvPr>
          <p:cNvCxnSpPr>
            <a:cxnSpLocks/>
            <a:endCxn id="15" idx="3"/>
          </p:cNvCxnSpPr>
          <p:nvPr/>
        </p:nvCxnSpPr>
        <p:spPr>
          <a:xfrm flipH="1">
            <a:off x="4810126" y="6137314"/>
            <a:ext cx="533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C30781E-E6C8-49D7-A5DF-673E08147BA5}"/>
              </a:ext>
            </a:extLst>
          </p:cNvPr>
          <p:cNvCxnSpPr/>
          <p:nvPr/>
        </p:nvCxnSpPr>
        <p:spPr>
          <a:xfrm flipV="1">
            <a:off x="5014913" y="4657725"/>
            <a:ext cx="0" cy="68901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B1AEAF0-A5BC-4120-97A6-98241269D868}"/>
              </a:ext>
            </a:extLst>
          </p:cNvPr>
          <p:cNvCxnSpPr/>
          <p:nvPr/>
        </p:nvCxnSpPr>
        <p:spPr>
          <a:xfrm>
            <a:off x="5014913" y="4657725"/>
            <a:ext cx="1271587"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968FA7-EF71-493C-A9D9-FF61EC2DAE50}"/>
              </a:ext>
            </a:extLst>
          </p:cNvPr>
          <p:cNvCxnSpPr/>
          <p:nvPr/>
        </p:nvCxnSpPr>
        <p:spPr>
          <a:xfrm>
            <a:off x="6276975" y="4657725"/>
            <a:ext cx="0" cy="136207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89C838-D3F7-401E-9E05-2B884C66E1AA}"/>
              </a:ext>
            </a:extLst>
          </p:cNvPr>
          <p:cNvCxnSpPr/>
          <p:nvPr/>
        </p:nvCxnSpPr>
        <p:spPr>
          <a:xfrm>
            <a:off x="6286500" y="6048375"/>
            <a:ext cx="249555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ECA2C5F-AEE6-48AD-B069-97915519B206}"/>
              </a:ext>
            </a:extLst>
          </p:cNvPr>
          <p:cNvCxnSpPr>
            <a:cxnSpLocks/>
          </p:cNvCxnSpPr>
          <p:nvPr/>
        </p:nvCxnSpPr>
        <p:spPr>
          <a:xfrm>
            <a:off x="4686301" y="5713927"/>
            <a:ext cx="1131490"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0FDC959-F875-4DCD-A659-F4183EAABB88}"/>
              </a:ext>
            </a:extLst>
          </p:cNvPr>
          <p:cNvCxnSpPr>
            <a:cxnSpLocks/>
          </p:cNvCxnSpPr>
          <p:nvPr/>
        </p:nvCxnSpPr>
        <p:spPr>
          <a:xfrm>
            <a:off x="5817791" y="5713927"/>
            <a:ext cx="0" cy="78212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B6381A8-DDCF-456E-8C35-6DBF883D81DF}"/>
              </a:ext>
            </a:extLst>
          </p:cNvPr>
          <p:cNvCxnSpPr>
            <a:cxnSpLocks/>
          </p:cNvCxnSpPr>
          <p:nvPr/>
        </p:nvCxnSpPr>
        <p:spPr>
          <a:xfrm>
            <a:off x="5827315" y="6496050"/>
            <a:ext cx="4840685" cy="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E8ACD63-69AF-4EA9-9612-A621A57CB85B}"/>
              </a:ext>
            </a:extLst>
          </p:cNvPr>
          <p:cNvCxnSpPr>
            <a:cxnSpLocks/>
          </p:cNvCxnSpPr>
          <p:nvPr/>
        </p:nvCxnSpPr>
        <p:spPr>
          <a:xfrm>
            <a:off x="10601325" y="6104988"/>
            <a:ext cx="0" cy="391062"/>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0755193-4C33-4479-B39C-F024B6064436}"/>
              </a:ext>
            </a:extLst>
          </p:cNvPr>
          <p:cNvSpPr txBox="1"/>
          <p:nvPr/>
        </p:nvSpPr>
        <p:spPr>
          <a:xfrm>
            <a:off x="6351189" y="5713927"/>
            <a:ext cx="1724026" cy="307777"/>
          </a:xfrm>
          <a:prstGeom prst="rect">
            <a:avLst/>
          </a:prstGeom>
          <a:solidFill>
            <a:schemeClr val="bg1"/>
          </a:solidFill>
        </p:spPr>
        <p:txBody>
          <a:bodyPr wrap="square" rtlCol="0">
            <a:spAutoFit/>
          </a:bodyPr>
          <a:lstStyle/>
          <a:p>
            <a:r>
              <a:rPr lang="en-US" sz="1400" dirty="0"/>
              <a:t>Sequential edges</a:t>
            </a:r>
          </a:p>
        </p:txBody>
      </p:sp>
      <p:sp>
        <p:nvSpPr>
          <p:cNvPr id="84" name="TextBox 83">
            <a:extLst>
              <a:ext uri="{FF2B5EF4-FFF2-40B4-BE49-F238E27FC236}">
                <a16:creationId xmlns:a16="http://schemas.microsoft.com/office/drawing/2014/main" id="{89E7617C-5B57-46D5-93DC-517BB6CA3DA3}"/>
              </a:ext>
            </a:extLst>
          </p:cNvPr>
          <p:cNvSpPr txBox="1"/>
          <p:nvPr/>
        </p:nvSpPr>
        <p:spPr>
          <a:xfrm>
            <a:off x="6510536" y="6161601"/>
            <a:ext cx="1230711" cy="307777"/>
          </a:xfrm>
          <a:prstGeom prst="rect">
            <a:avLst/>
          </a:prstGeom>
          <a:solidFill>
            <a:schemeClr val="bg1"/>
          </a:solidFill>
        </p:spPr>
        <p:txBody>
          <a:bodyPr wrap="square" rtlCol="0">
            <a:spAutoFit/>
          </a:bodyPr>
          <a:lstStyle/>
          <a:p>
            <a:r>
              <a:rPr lang="en-US" sz="1400" dirty="0"/>
              <a:t>Loop edges</a:t>
            </a:r>
          </a:p>
        </p:txBody>
      </p:sp>
      <p:sp>
        <p:nvSpPr>
          <p:cNvPr id="85" name="TextBox 84">
            <a:extLst>
              <a:ext uri="{FF2B5EF4-FFF2-40B4-BE49-F238E27FC236}">
                <a16:creationId xmlns:a16="http://schemas.microsoft.com/office/drawing/2014/main" id="{84231B4F-B409-4C9D-A88F-08703055594D}"/>
              </a:ext>
            </a:extLst>
          </p:cNvPr>
          <p:cNvSpPr txBox="1"/>
          <p:nvPr/>
        </p:nvSpPr>
        <p:spPr>
          <a:xfrm>
            <a:off x="3164292" y="4579144"/>
            <a:ext cx="1231497" cy="307777"/>
          </a:xfrm>
          <a:prstGeom prst="rect">
            <a:avLst/>
          </a:prstGeom>
          <a:solidFill>
            <a:schemeClr val="bg1"/>
          </a:solidFill>
        </p:spPr>
        <p:txBody>
          <a:bodyPr wrap="square" rtlCol="0">
            <a:spAutoFit/>
          </a:bodyPr>
          <a:lstStyle/>
          <a:p>
            <a:r>
              <a:rPr lang="en-US" sz="1400" dirty="0"/>
              <a:t>Pose Graph </a:t>
            </a:r>
          </a:p>
        </p:txBody>
      </p:sp>
    </p:spTree>
    <p:extLst>
      <p:ext uri="{BB962C8B-B14F-4D97-AF65-F5344CB8AC3E}">
        <p14:creationId xmlns:p14="http://schemas.microsoft.com/office/powerpoint/2010/main" val="3906304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b="1" dirty="0"/>
              <a:t>Temporal </a:t>
            </a:r>
            <a:r>
              <a:rPr lang="en-US" sz="2400" b="1" dirty="0" err="1"/>
              <a:t>calib</a:t>
            </a:r>
            <a:r>
              <a:rPr lang="en-US" sz="2400" b="1" dirty="0"/>
              <a:t>.</a:t>
            </a: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Temporal Calibration</a:t>
            </a:r>
          </a:p>
        </p:txBody>
      </p:sp>
      <p:pic>
        <p:nvPicPr>
          <p:cNvPr id="2" name="Picture 1">
            <a:extLst>
              <a:ext uri="{FF2B5EF4-FFF2-40B4-BE49-F238E27FC236}">
                <a16:creationId xmlns:a16="http://schemas.microsoft.com/office/drawing/2014/main" id="{CF69B56E-242E-4BE5-B1FB-9F79A73EAAC2}"/>
              </a:ext>
            </a:extLst>
          </p:cNvPr>
          <p:cNvPicPr>
            <a:picLocks noChangeAspect="1"/>
          </p:cNvPicPr>
          <p:nvPr/>
        </p:nvPicPr>
        <p:blipFill>
          <a:blip r:embed="rId2"/>
          <a:stretch>
            <a:fillRect/>
          </a:stretch>
        </p:blipFill>
        <p:spPr>
          <a:xfrm>
            <a:off x="3096260" y="2393443"/>
            <a:ext cx="2190750" cy="1947333"/>
          </a:xfrm>
          <a:prstGeom prst="rect">
            <a:avLst/>
          </a:prstGeom>
        </p:spPr>
      </p:pic>
      <p:pic>
        <p:nvPicPr>
          <p:cNvPr id="3" name="Picture 2">
            <a:extLst>
              <a:ext uri="{FF2B5EF4-FFF2-40B4-BE49-F238E27FC236}">
                <a16:creationId xmlns:a16="http://schemas.microsoft.com/office/drawing/2014/main" id="{AA76498E-0CE9-455E-825E-4CBD28A78DB3}"/>
              </a:ext>
            </a:extLst>
          </p:cNvPr>
          <p:cNvPicPr>
            <a:picLocks noChangeAspect="1"/>
          </p:cNvPicPr>
          <p:nvPr/>
        </p:nvPicPr>
        <p:blipFill>
          <a:blip r:embed="rId3"/>
          <a:stretch>
            <a:fillRect/>
          </a:stretch>
        </p:blipFill>
        <p:spPr>
          <a:xfrm>
            <a:off x="3009265" y="4597865"/>
            <a:ext cx="2435225" cy="1770589"/>
          </a:xfrm>
          <a:prstGeom prst="rect">
            <a:avLst/>
          </a:prstGeom>
        </p:spPr>
      </p:pic>
      <p:pic>
        <p:nvPicPr>
          <p:cNvPr id="9" name="Picture 8">
            <a:extLst>
              <a:ext uri="{FF2B5EF4-FFF2-40B4-BE49-F238E27FC236}">
                <a16:creationId xmlns:a16="http://schemas.microsoft.com/office/drawing/2014/main" id="{86ED90B3-33FD-4645-A538-A5601D59E0DA}"/>
              </a:ext>
            </a:extLst>
          </p:cNvPr>
          <p:cNvPicPr>
            <a:picLocks noChangeAspect="1"/>
          </p:cNvPicPr>
          <p:nvPr/>
        </p:nvPicPr>
        <p:blipFill>
          <a:blip r:embed="rId4"/>
          <a:stretch>
            <a:fillRect/>
          </a:stretch>
        </p:blipFill>
        <p:spPr>
          <a:xfrm>
            <a:off x="3096260" y="837362"/>
            <a:ext cx="3648654" cy="161109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5802E20-A951-40C4-8AEB-C42E07AE4EA8}"/>
                  </a:ext>
                </a:extLst>
              </p:cNvPr>
              <p:cNvSpPr txBox="1"/>
              <p:nvPr/>
            </p:nvSpPr>
            <p:spPr>
              <a:xfrm>
                <a:off x="7038974" y="914400"/>
                <a:ext cx="4580311" cy="923330"/>
              </a:xfrm>
              <a:prstGeom prst="rect">
                <a:avLst/>
              </a:prstGeom>
              <a:noFill/>
            </p:spPr>
            <p:txBody>
              <a:bodyPr wrap="square" rtlCol="0">
                <a:spAutoFit/>
              </a:bodyPr>
              <a:lstStyle/>
              <a:p>
                <a:r>
                  <a:rPr lang="en-US" dirty="0">
                    <a:solidFill>
                      <a:schemeClr val="bg1"/>
                    </a:solidFill>
                  </a:rPr>
                  <a:t>IMU and camera measurement don’t arrive at the same time, hence an estimate of </a:t>
                </a:r>
                <a:r>
                  <a:rPr lang="en-US" b="1" dirty="0">
                    <a:solidFill>
                      <a:schemeClr val="bg1"/>
                    </a:solidFill>
                  </a:rPr>
                  <a:t>time delay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𝒕</m:t>
                        </m:r>
                      </m:e>
                      <m:sub>
                        <m:r>
                          <a:rPr lang="en-US" b="1" i="1" smtClean="0">
                            <a:solidFill>
                              <a:schemeClr val="bg1"/>
                            </a:solidFill>
                            <a:latin typeface="Cambria Math" panose="02040503050406030204" pitchFamily="18" charset="0"/>
                          </a:rPr>
                          <m:t>𝒅</m:t>
                        </m:r>
                      </m:sub>
                    </m:sSub>
                  </m:oMath>
                </a14:m>
                <a:r>
                  <a:rPr lang="en-US" b="1" dirty="0">
                    <a:solidFill>
                      <a:schemeClr val="bg1"/>
                    </a:solidFill>
                  </a:rPr>
                  <a:t>)</a:t>
                </a:r>
                <a:r>
                  <a:rPr lang="en-US" dirty="0">
                    <a:solidFill>
                      <a:schemeClr val="bg1"/>
                    </a:solidFill>
                  </a:rPr>
                  <a:t> is required</a:t>
                </a:r>
              </a:p>
            </p:txBody>
          </p:sp>
        </mc:Choice>
        <mc:Fallback>
          <p:sp>
            <p:nvSpPr>
              <p:cNvPr id="10" name="TextBox 9">
                <a:extLst>
                  <a:ext uri="{FF2B5EF4-FFF2-40B4-BE49-F238E27FC236}">
                    <a16:creationId xmlns:a16="http://schemas.microsoft.com/office/drawing/2014/main" id="{F5802E20-A951-40C4-8AEB-C42E07AE4EA8}"/>
                  </a:ext>
                </a:extLst>
              </p:cNvPr>
              <p:cNvSpPr txBox="1">
                <a:spLocks noRot="1" noChangeAspect="1" noMove="1" noResize="1" noEditPoints="1" noAdjustHandles="1" noChangeArrowheads="1" noChangeShapeType="1" noTextEdit="1"/>
              </p:cNvSpPr>
              <p:nvPr/>
            </p:nvSpPr>
            <p:spPr>
              <a:xfrm>
                <a:off x="7038974" y="914400"/>
                <a:ext cx="4580311" cy="923330"/>
              </a:xfrm>
              <a:prstGeom prst="rect">
                <a:avLst/>
              </a:prstGeom>
              <a:blipFill>
                <a:blip r:embed="rId5"/>
                <a:stretch>
                  <a:fillRect l="-1198" t="-3311" b="-993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94A44E9B-419E-4C36-A284-70F751892A30}"/>
              </a:ext>
            </a:extLst>
          </p:cNvPr>
          <p:cNvPicPr>
            <a:picLocks noChangeAspect="1"/>
          </p:cNvPicPr>
          <p:nvPr/>
        </p:nvPicPr>
        <p:blipFill>
          <a:blip r:embed="rId6"/>
          <a:stretch>
            <a:fillRect/>
          </a:stretch>
        </p:blipFill>
        <p:spPr>
          <a:xfrm>
            <a:off x="5579745" y="2526025"/>
            <a:ext cx="2660650" cy="690106"/>
          </a:xfrm>
          <a:prstGeom prst="rect">
            <a:avLst/>
          </a:prstGeom>
          <a:ln w="19050">
            <a:solidFill>
              <a:schemeClr val="bg1"/>
            </a:solidFill>
          </a:ln>
        </p:spPr>
      </p:pic>
      <p:sp>
        <p:nvSpPr>
          <p:cNvPr id="12" name="TextBox 11">
            <a:extLst>
              <a:ext uri="{FF2B5EF4-FFF2-40B4-BE49-F238E27FC236}">
                <a16:creationId xmlns:a16="http://schemas.microsoft.com/office/drawing/2014/main" id="{C3C90245-88EE-4857-8D05-F83B89C1CB90}"/>
              </a:ext>
            </a:extLst>
          </p:cNvPr>
          <p:cNvSpPr txBox="1"/>
          <p:nvPr/>
        </p:nvSpPr>
        <p:spPr>
          <a:xfrm>
            <a:off x="8240395" y="2581038"/>
            <a:ext cx="2733675" cy="523220"/>
          </a:xfrm>
          <a:prstGeom prst="rect">
            <a:avLst/>
          </a:prstGeom>
          <a:solidFill>
            <a:schemeClr val="bg1"/>
          </a:solidFill>
        </p:spPr>
        <p:txBody>
          <a:bodyPr wrap="square" rtlCol="0">
            <a:spAutoFit/>
          </a:bodyPr>
          <a:lstStyle/>
          <a:p>
            <a:r>
              <a:rPr lang="en-US" sz="1400" dirty="0"/>
              <a:t>Expected location of feature considering time delay</a:t>
            </a:r>
          </a:p>
        </p:txBody>
      </p:sp>
      <p:pic>
        <p:nvPicPr>
          <p:cNvPr id="13" name="Picture 12">
            <a:extLst>
              <a:ext uri="{FF2B5EF4-FFF2-40B4-BE49-F238E27FC236}">
                <a16:creationId xmlns:a16="http://schemas.microsoft.com/office/drawing/2014/main" id="{90C90C3F-C5F1-4ECB-9790-46303EFACC82}"/>
              </a:ext>
            </a:extLst>
          </p:cNvPr>
          <p:cNvPicPr>
            <a:picLocks noChangeAspect="1"/>
          </p:cNvPicPr>
          <p:nvPr/>
        </p:nvPicPr>
        <p:blipFill>
          <a:blip r:embed="rId7"/>
          <a:stretch>
            <a:fillRect/>
          </a:stretch>
        </p:blipFill>
        <p:spPr>
          <a:xfrm>
            <a:off x="5398781" y="3641870"/>
            <a:ext cx="3280385" cy="647876"/>
          </a:xfrm>
          <a:prstGeom prst="rect">
            <a:avLst/>
          </a:prstGeom>
        </p:spPr>
      </p:pic>
      <p:sp>
        <p:nvSpPr>
          <p:cNvPr id="14" name="TextBox 13">
            <a:extLst>
              <a:ext uri="{FF2B5EF4-FFF2-40B4-BE49-F238E27FC236}">
                <a16:creationId xmlns:a16="http://schemas.microsoft.com/office/drawing/2014/main" id="{4FFF80B4-D981-4654-A79A-AF9A01ADEEB4}"/>
              </a:ext>
            </a:extLst>
          </p:cNvPr>
          <p:cNvSpPr txBox="1"/>
          <p:nvPr/>
        </p:nvSpPr>
        <p:spPr>
          <a:xfrm>
            <a:off x="8811871" y="3781142"/>
            <a:ext cx="2354580" cy="369332"/>
          </a:xfrm>
          <a:prstGeom prst="rect">
            <a:avLst/>
          </a:prstGeom>
          <a:solidFill>
            <a:schemeClr val="bg1"/>
          </a:solidFill>
        </p:spPr>
        <p:txBody>
          <a:bodyPr wrap="square" rtlCol="0">
            <a:spAutoFit/>
          </a:bodyPr>
          <a:lstStyle/>
          <a:p>
            <a:r>
              <a:rPr lang="en-US" dirty="0"/>
              <a:t>New state function</a:t>
            </a:r>
          </a:p>
        </p:txBody>
      </p:sp>
      <p:pic>
        <p:nvPicPr>
          <p:cNvPr id="15" name="Picture 14">
            <a:extLst>
              <a:ext uri="{FF2B5EF4-FFF2-40B4-BE49-F238E27FC236}">
                <a16:creationId xmlns:a16="http://schemas.microsoft.com/office/drawing/2014/main" id="{E4161B23-E698-4BF1-91C7-FB04872BF52C}"/>
              </a:ext>
            </a:extLst>
          </p:cNvPr>
          <p:cNvPicPr>
            <a:picLocks noChangeAspect="1"/>
          </p:cNvPicPr>
          <p:nvPr/>
        </p:nvPicPr>
        <p:blipFill>
          <a:blip r:embed="rId8"/>
          <a:stretch>
            <a:fillRect/>
          </a:stretch>
        </p:blipFill>
        <p:spPr>
          <a:xfrm>
            <a:off x="5531485" y="4409545"/>
            <a:ext cx="3280386" cy="2230956"/>
          </a:xfrm>
          <a:prstGeom prst="rect">
            <a:avLst/>
          </a:prstGeom>
          <a:ln w="19050">
            <a:solidFill>
              <a:schemeClr val="bg1"/>
            </a:solidFill>
          </a:ln>
        </p:spPr>
      </p:pic>
      <p:sp>
        <p:nvSpPr>
          <p:cNvPr id="16" name="TextBox 15">
            <a:extLst>
              <a:ext uri="{FF2B5EF4-FFF2-40B4-BE49-F238E27FC236}">
                <a16:creationId xmlns:a16="http://schemas.microsoft.com/office/drawing/2014/main" id="{45AD755E-D0BE-459A-A9EC-0C51D4435230}"/>
              </a:ext>
            </a:extLst>
          </p:cNvPr>
          <p:cNvSpPr txBox="1"/>
          <p:nvPr/>
        </p:nvSpPr>
        <p:spPr>
          <a:xfrm>
            <a:off x="8813141" y="5155691"/>
            <a:ext cx="2807414" cy="738664"/>
          </a:xfrm>
          <a:prstGeom prst="rect">
            <a:avLst/>
          </a:prstGeom>
          <a:solidFill>
            <a:schemeClr val="bg1"/>
          </a:solidFill>
        </p:spPr>
        <p:txBody>
          <a:bodyPr wrap="square" rtlCol="0">
            <a:spAutoFit/>
          </a:bodyPr>
          <a:lstStyle/>
          <a:p>
            <a:r>
              <a:rPr lang="en-US" sz="1400" dirty="0"/>
              <a:t>Using same optimization cost function as before but with a newer state function</a:t>
            </a:r>
          </a:p>
        </p:txBody>
      </p:sp>
    </p:spTree>
    <p:extLst>
      <p:ext uri="{BB962C8B-B14F-4D97-AF65-F5344CB8AC3E}">
        <p14:creationId xmlns:p14="http://schemas.microsoft.com/office/powerpoint/2010/main" val="150717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b="1" dirty="0"/>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r>
              <a:rPr lang="en-US" sz="2400" dirty="0">
                <a:solidFill>
                  <a:schemeClr val="tx1">
                    <a:lumMod val="65000"/>
                  </a:schemeClr>
                </a:solidFill>
              </a:rPr>
              <a:t>.</a:t>
            </a:r>
          </a:p>
        </p:txBody>
      </p:sp>
      <p:sp>
        <p:nvSpPr>
          <p:cNvPr id="6" name="TextBox 5">
            <a:extLst>
              <a:ext uri="{FF2B5EF4-FFF2-40B4-BE49-F238E27FC236}">
                <a16:creationId xmlns:a16="http://schemas.microsoft.com/office/drawing/2014/main" id="{13F2BB17-716F-44DE-9995-49DB1B01CF4B}"/>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VINS-Mono: Working</a:t>
            </a:r>
          </a:p>
        </p:txBody>
      </p:sp>
      <p:pic>
        <p:nvPicPr>
          <p:cNvPr id="7" name="Picture 6" descr="A screenshot of a computer&#10;&#10;Description automatically generated">
            <a:extLst>
              <a:ext uri="{FF2B5EF4-FFF2-40B4-BE49-F238E27FC236}">
                <a16:creationId xmlns:a16="http://schemas.microsoft.com/office/drawing/2014/main" id="{B9C0F4E8-7E89-4E78-9839-9C2138700059}"/>
              </a:ext>
            </a:extLst>
          </p:cNvPr>
          <p:cNvPicPr>
            <a:picLocks noChangeAspect="1"/>
          </p:cNvPicPr>
          <p:nvPr/>
        </p:nvPicPr>
        <p:blipFill rotWithShape="1">
          <a:blip r:embed="rId2">
            <a:extLst>
              <a:ext uri="{28A0092B-C50C-407E-A947-70E740481C1C}">
                <a14:useLocalDpi xmlns:a14="http://schemas.microsoft.com/office/drawing/2010/main" val="0"/>
              </a:ext>
            </a:extLst>
          </a:blip>
          <a:srcRect l="8672" t="42361" r="6952" b="35139"/>
          <a:stretch/>
        </p:blipFill>
        <p:spPr>
          <a:xfrm>
            <a:off x="1" y="918111"/>
            <a:ext cx="12192000" cy="1828801"/>
          </a:xfrm>
          <a:prstGeom prst="rect">
            <a:avLst/>
          </a:prstGeom>
        </p:spPr>
      </p:pic>
      <p:sp>
        <p:nvSpPr>
          <p:cNvPr id="8" name="TextBox 7">
            <a:extLst>
              <a:ext uri="{FF2B5EF4-FFF2-40B4-BE49-F238E27FC236}">
                <a16:creationId xmlns:a16="http://schemas.microsoft.com/office/drawing/2014/main" id="{EF76AFC3-C5A9-40A4-89CB-23FA2A5A64CC}"/>
              </a:ext>
            </a:extLst>
          </p:cNvPr>
          <p:cNvSpPr txBox="1"/>
          <p:nvPr/>
        </p:nvSpPr>
        <p:spPr>
          <a:xfrm>
            <a:off x="3114675" y="2746912"/>
            <a:ext cx="8515350"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Every /Scene data goes to /</a:t>
            </a:r>
            <a:r>
              <a:rPr lang="en-US" dirty="0" err="1">
                <a:solidFill>
                  <a:schemeClr val="bg1"/>
                </a:solidFill>
              </a:rPr>
              <a:t>feature_tracker</a:t>
            </a:r>
            <a:r>
              <a:rPr lang="en-US" dirty="0">
                <a:solidFill>
                  <a:schemeClr val="bg1"/>
                </a:solidFill>
              </a:rPr>
              <a:t> (pre-processing) and /</a:t>
            </a:r>
            <a:r>
              <a:rPr lang="en-US" dirty="0" err="1">
                <a:solidFill>
                  <a:schemeClr val="bg1"/>
                </a:solidFill>
              </a:rPr>
              <a:t>pose_graph</a:t>
            </a:r>
            <a:r>
              <a:rPr lang="en-US" dirty="0">
                <a:solidFill>
                  <a:schemeClr val="bg1"/>
                </a:solidFill>
              </a:rPr>
              <a:t> (detect loop closure)</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If any matched points from previous poses, /</a:t>
            </a:r>
            <a:r>
              <a:rPr lang="en-US" dirty="0" err="1">
                <a:solidFill>
                  <a:schemeClr val="bg1"/>
                </a:solidFill>
              </a:rPr>
              <a:t>pose_graph</a:t>
            </a:r>
            <a:r>
              <a:rPr lang="en-US" dirty="0">
                <a:solidFill>
                  <a:schemeClr val="bg1"/>
                </a:solidFill>
              </a:rPr>
              <a:t> gives it to /</a:t>
            </a:r>
            <a:r>
              <a:rPr lang="en-US" dirty="0" err="1">
                <a:solidFill>
                  <a:schemeClr val="bg1"/>
                </a:solidFill>
              </a:rPr>
              <a:t>vins_estimator</a:t>
            </a:r>
            <a:r>
              <a:rPr lang="en-US" dirty="0">
                <a:solidFill>
                  <a:schemeClr val="bg1"/>
                </a:solidFill>
              </a:rPr>
              <a:t> (VIO-core) to optimize for it by channel /</a:t>
            </a:r>
            <a:r>
              <a:rPr lang="en-US" dirty="0" err="1">
                <a:solidFill>
                  <a:schemeClr val="bg1"/>
                </a:solidFill>
              </a:rPr>
              <a:t>match_points</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 marginalized keyframes are saved in /</a:t>
            </a:r>
            <a:r>
              <a:rPr lang="en-US" dirty="0" err="1">
                <a:solidFill>
                  <a:schemeClr val="bg1"/>
                </a:solidFill>
              </a:rPr>
              <a:t>pose_graph</a:t>
            </a:r>
            <a:r>
              <a:rPr lang="en-US" dirty="0">
                <a:solidFill>
                  <a:schemeClr val="bg1"/>
                </a:solidFill>
              </a:rPr>
              <a:t> by channel /</a:t>
            </a:r>
            <a:r>
              <a:rPr lang="en-US" dirty="0" err="1">
                <a:solidFill>
                  <a:schemeClr val="bg1"/>
                </a:solidFill>
              </a:rPr>
              <a:t>keyframe_pose</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Currently, we have set VINS to receive IMU data from </a:t>
            </a:r>
            <a:r>
              <a:rPr lang="en-US" dirty="0" err="1">
                <a:solidFill>
                  <a:schemeClr val="bg1"/>
                </a:solidFill>
              </a:rPr>
              <a:t>mavros</a:t>
            </a:r>
            <a:r>
              <a:rPr lang="en-US" dirty="0">
                <a:solidFill>
                  <a:schemeClr val="bg1"/>
                </a:solidFill>
              </a:rPr>
              <a:t> (can be made to take from </a:t>
            </a:r>
            <a:r>
              <a:rPr lang="en-US" dirty="0" err="1">
                <a:solidFill>
                  <a:schemeClr val="bg1"/>
                </a:solidFill>
              </a:rPr>
              <a:t>airsim</a:t>
            </a:r>
            <a:r>
              <a:rPr lang="en-US" dirty="0">
                <a:solidFill>
                  <a:schemeClr val="bg1"/>
                </a:solidFill>
              </a:rPr>
              <a:t> too)</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Feature tracker tells /</a:t>
            </a:r>
            <a:r>
              <a:rPr lang="en-US" dirty="0" err="1">
                <a:solidFill>
                  <a:schemeClr val="bg1"/>
                </a:solidFill>
              </a:rPr>
              <a:t>vins_estimator</a:t>
            </a:r>
            <a:r>
              <a:rPr lang="en-US" dirty="0">
                <a:solidFill>
                  <a:schemeClr val="bg1"/>
                </a:solidFill>
              </a:rPr>
              <a:t> to restart if it looses track by a separate channel /</a:t>
            </a:r>
            <a:r>
              <a:rPr lang="en-US" dirty="0" err="1">
                <a:solidFill>
                  <a:schemeClr val="bg1"/>
                </a:solidFill>
              </a:rPr>
              <a:t>feature_tracker</a:t>
            </a:r>
            <a:r>
              <a:rPr lang="en-US" dirty="0">
                <a:solidFill>
                  <a:schemeClr val="bg1"/>
                </a:solidFill>
              </a:rPr>
              <a:t>/restart</a:t>
            </a:r>
          </a:p>
        </p:txBody>
      </p:sp>
    </p:spTree>
    <p:extLst>
      <p:ext uri="{BB962C8B-B14F-4D97-AF65-F5344CB8AC3E}">
        <p14:creationId xmlns:p14="http://schemas.microsoft.com/office/powerpoint/2010/main" val="1551582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FCC7A-6C5D-440C-8D53-65881AEBFDF0}"/>
              </a:ext>
            </a:extLst>
          </p:cNvPr>
          <p:cNvSpPr>
            <a:spLocks noGrp="1"/>
          </p:cNvSpPr>
          <p:nvPr>
            <p:ph type="ctrTitle"/>
          </p:nvPr>
        </p:nvSpPr>
        <p:spPr/>
        <p:txBody>
          <a:bodyPr/>
          <a:lstStyle/>
          <a:p>
            <a:r>
              <a:rPr lang="en-US" dirty="0"/>
              <a:t>Thanking you</a:t>
            </a:r>
          </a:p>
        </p:txBody>
      </p:sp>
    </p:spTree>
    <p:extLst>
      <p:ext uri="{BB962C8B-B14F-4D97-AF65-F5344CB8AC3E}">
        <p14:creationId xmlns:p14="http://schemas.microsoft.com/office/powerpoint/2010/main" val="178469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b="1" dirty="0"/>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Overview: SLAM</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7" y="1027331"/>
            <a:ext cx="8582025" cy="430887"/>
          </a:xfrm>
          <a:prstGeom prst="rect">
            <a:avLst/>
          </a:prstGeom>
          <a:noFill/>
        </p:spPr>
        <p:txBody>
          <a:bodyPr wrap="square" rtlCol="0">
            <a:spAutoFit/>
          </a:bodyPr>
          <a:lstStyle/>
          <a:p>
            <a:pPr algn="ctr"/>
            <a:r>
              <a:rPr lang="en-US" sz="2200" dirty="0">
                <a:solidFill>
                  <a:schemeClr val="bg1"/>
                </a:solidFill>
              </a:rPr>
              <a:t>SLAM: Simultaneous Localization and Mapping</a:t>
            </a:r>
          </a:p>
        </p:txBody>
      </p:sp>
      <p:grpSp>
        <p:nvGrpSpPr>
          <p:cNvPr id="25" name="Group 24">
            <a:extLst>
              <a:ext uri="{FF2B5EF4-FFF2-40B4-BE49-F238E27FC236}">
                <a16:creationId xmlns:a16="http://schemas.microsoft.com/office/drawing/2014/main" id="{3B28338F-A798-44A0-AA84-B01AC6803818}"/>
              </a:ext>
            </a:extLst>
          </p:cNvPr>
          <p:cNvGrpSpPr/>
          <p:nvPr/>
        </p:nvGrpSpPr>
        <p:grpSpPr>
          <a:xfrm>
            <a:off x="9131460" y="2512278"/>
            <a:ext cx="1884364" cy="1051173"/>
            <a:chOff x="4552948" y="2485549"/>
            <a:chExt cx="1884364" cy="1051173"/>
          </a:xfrm>
        </p:grpSpPr>
        <p:grpSp>
          <p:nvGrpSpPr>
            <p:cNvPr id="11" name="Group 10">
              <a:extLst>
                <a:ext uri="{FF2B5EF4-FFF2-40B4-BE49-F238E27FC236}">
                  <a16:creationId xmlns:a16="http://schemas.microsoft.com/office/drawing/2014/main" id="{CFDC4C2F-2927-46E8-B177-E3DB1299D333}"/>
                </a:ext>
              </a:extLst>
            </p:cNvPr>
            <p:cNvGrpSpPr/>
            <p:nvPr/>
          </p:nvGrpSpPr>
          <p:grpSpPr>
            <a:xfrm>
              <a:off x="4589462" y="2485549"/>
              <a:ext cx="1847850" cy="666750"/>
              <a:chOff x="4248150" y="2686050"/>
              <a:chExt cx="1847850" cy="666750"/>
            </a:xfrm>
          </p:grpSpPr>
          <p:sp>
            <p:nvSpPr>
              <p:cNvPr id="7" name="Oval 6">
                <a:extLst>
                  <a:ext uri="{FF2B5EF4-FFF2-40B4-BE49-F238E27FC236}">
                    <a16:creationId xmlns:a16="http://schemas.microsoft.com/office/drawing/2014/main" id="{186003D9-356B-490C-8F11-D9BF2F865278}"/>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D939C1-326B-4360-A3D8-68FA3600AA6A}"/>
                  </a:ext>
                </a:extLst>
              </p:cNvPr>
              <p:cNvSpPr txBox="1"/>
              <p:nvPr/>
            </p:nvSpPr>
            <p:spPr>
              <a:xfrm>
                <a:off x="4378324" y="2834759"/>
                <a:ext cx="1514475" cy="369332"/>
              </a:xfrm>
              <a:prstGeom prst="rect">
                <a:avLst/>
              </a:prstGeom>
              <a:noFill/>
            </p:spPr>
            <p:txBody>
              <a:bodyPr wrap="square" rtlCol="0">
                <a:spAutoFit/>
              </a:bodyPr>
              <a:lstStyle/>
              <a:p>
                <a:pPr algn="ctr"/>
                <a:r>
                  <a:rPr lang="en-US" dirty="0">
                    <a:solidFill>
                      <a:schemeClr val="bg1"/>
                    </a:solidFill>
                  </a:rPr>
                  <a:t>Localization</a:t>
                </a:r>
              </a:p>
            </p:txBody>
          </p:sp>
        </p:grpSp>
        <p:sp>
          <p:nvSpPr>
            <p:cNvPr id="15" name="TextBox 14">
              <a:extLst>
                <a:ext uri="{FF2B5EF4-FFF2-40B4-BE49-F238E27FC236}">
                  <a16:creationId xmlns:a16="http://schemas.microsoft.com/office/drawing/2014/main" id="{AC55CC8A-4720-4114-89BA-59C164E8E453}"/>
                </a:ext>
              </a:extLst>
            </p:cNvPr>
            <p:cNvSpPr txBox="1"/>
            <p:nvPr/>
          </p:nvSpPr>
          <p:spPr>
            <a:xfrm>
              <a:off x="4552948" y="3167390"/>
              <a:ext cx="1847850" cy="369332"/>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Where am I?</a:t>
              </a:r>
            </a:p>
          </p:txBody>
        </p:sp>
      </p:grpSp>
      <p:grpSp>
        <p:nvGrpSpPr>
          <p:cNvPr id="24" name="Group 23">
            <a:extLst>
              <a:ext uri="{FF2B5EF4-FFF2-40B4-BE49-F238E27FC236}">
                <a16:creationId xmlns:a16="http://schemas.microsoft.com/office/drawing/2014/main" id="{C0E25E3F-DE64-42AD-9DA5-5B3E0FA15CB4}"/>
              </a:ext>
            </a:extLst>
          </p:cNvPr>
          <p:cNvGrpSpPr/>
          <p:nvPr/>
        </p:nvGrpSpPr>
        <p:grpSpPr>
          <a:xfrm>
            <a:off x="3139599" y="2517010"/>
            <a:ext cx="3600451" cy="1094066"/>
            <a:chOff x="8181974" y="2485549"/>
            <a:chExt cx="3600451" cy="1094066"/>
          </a:xfrm>
        </p:grpSpPr>
        <p:grpSp>
          <p:nvGrpSpPr>
            <p:cNvPr id="12" name="Group 11">
              <a:extLst>
                <a:ext uri="{FF2B5EF4-FFF2-40B4-BE49-F238E27FC236}">
                  <a16:creationId xmlns:a16="http://schemas.microsoft.com/office/drawing/2014/main" id="{ED68F955-BC65-48CB-A5CB-0D24A50AD85E}"/>
                </a:ext>
              </a:extLst>
            </p:cNvPr>
            <p:cNvGrpSpPr/>
            <p:nvPr/>
          </p:nvGrpSpPr>
          <p:grpSpPr>
            <a:xfrm>
              <a:off x="8769985" y="2485549"/>
              <a:ext cx="1847850" cy="666750"/>
              <a:chOff x="4248150" y="2686050"/>
              <a:chExt cx="1847850" cy="666750"/>
            </a:xfrm>
          </p:grpSpPr>
          <p:sp>
            <p:nvSpPr>
              <p:cNvPr id="13" name="Oval 12">
                <a:extLst>
                  <a:ext uri="{FF2B5EF4-FFF2-40B4-BE49-F238E27FC236}">
                    <a16:creationId xmlns:a16="http://schemas.microsoft.com/office/drawing/2014/main" id="{2F9D8252-7F07-47B3-A0FF-827FA92B1A57}"/>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808306-D61E-4955-88AE-824972F3601E}"/>
                  </a:ext>
                </a:extLst>
              </p:cNvPr>
              <p:cNvSpPr txBox="1"/>
              <p:nvPr/>
            </p:nvSpPr>
            <p:spPr>
              <a:xfrm>
                <a:off x="4378324" y="2834759"/>
                <a:ext cx="1514475" cy="369332"/>
              </a:xfrm>
              <a:prstGeom prst="rect">
                <a:avLst/>
              </a:prstGeom>
              <a:noFill/>
            </p:spPr>
            <p:txBody>
              <a:bodyPr wrap="square" rtlCol="0">
                <a:spAutoFit/>
              </a:bodyPr>
              <a:lstStyle/>
              <a:p>
                <a:pPr algn="ctr"/>
                <a:r>
                  <a:rPr lang="en-US" dirty="0">
                    <a:solidFill>
                      <a:schemeClr val="bg1"/>
                    </a:solidFill>
                  </a:rPr>
                  <a:t>Mapping</a:t>
                </a:r>
              </a:p>
            </p:txBody>
          </p:sp>
        </p:grpSp>
        <p:sp>
          <p:nvSpPr>
            <p:cNvPr id="16" name="TextBox 15">
              <a:extLst>
                <a:ext uri="{FF2B5EF4-FFF2-40B4-BE49-F238E27FC236}">
                  <a16:creationId xmlns:a16="http://schemas.microsoft.com/office/drawing/2014/main" id="{0A61E230-7FEA-4F4D-89F5-7C0EB3E86FF9}"/>
                </a:ext>
              </a:extLst>
            </p:cNvPr>
            <p:cNvSpPr txBox="1"/>
            <p:nvPr/>
          </p:nvSpPr>
          <p:spPr>
            <a:xfrm>
              <a:off x="8181974" y="3210283"/>
              <a:ext cx="3600451" cy="369332"/>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What does the world look like</a:t>
              </a:r>
            </a:p>
          </p:txBody>
        </p:sp>
      </p:grpSp>
      <p:cxnSp>
        <p:nvCxnSpPr>
          <p:cNvPr id="18" name="Straight Arrow Connector 17">
            <a:extLst>
              <a:ext uri="{FF2B5EF4-FFF2-40B4-BE49-F238E27FC236}">
                <a16:creationId xmlns:a16="http://schemas.microsoft.com/office/drawing/2014/main" id="{1A77B1C1-EACA-4411-80BD-834B7F6A9B8F}"/>
              </a:ext>
            </a:extLst>
          </p:cNvPr>
          <p:cNvCxnSpPr>
            <a:cxnSpLocks/>
            <a:stCxn id="6" idx="2"/>
            <a:endCxn id="7" idx="0"/>
          </p:cNvCxnSpPr>
          <p:nvPr/>
        </p:nvCxnSpPr>
        <p:spPr>
          <a:xfrm>
            <a:off x="7372350" y="1458218"/>
            <a:ext cx="2719549" cy="105406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889602-762D-4A2F-85B2-DB14F16D4F74}"/>
              </a:ext>
            </a:extLst>
          </p:cNvPr>
          <p:cNvCxnSpPr>
            <a:stCxn id="6" idx="2"/>
            <a:endCxn id="13" idx="0"/>
          </p:cNvCxnSpPr>
          <p:nvPr/>
        </p:nvCxnSpPr>
        <p:spPr>
          <a:xfrm flipH="1">
            <a:off x="4651535" y="1458218"/>
            <a:ext cx="2720815" cy="10587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GSoC 2017 - JdeRobot">
            <a:extLst>
              <a:ext uri="{FF2B5EF4-FFF2-40B4-BE49-F238E27FC236}">
                <a16:creationId xmlns:a16="http://schemas.microsoft.com/office/drawing/2014/main" id="{9D3C670A-B410-4B69-B90B-25E0ACAE1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4505" y="3712160"/>
            <a:ext cx="3424323" cy="19916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ctoMap - 3D occupancy mapping">
            <a:extLst>
              <a:ext uri="{FF2B5EF4-FFF2-40B4-BE49-F238E27FC236}">
                <a16:creationId xmlns:a16="http://schemas.microsoft.com/office/drawing/2014/main" id="{3163DE7E-0097-4885-8908-032254112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599" y="3661946"/>
            <a:ext cx="4097902" cy="199169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656EB7A-9858-430A-B993-7224C32865C3}"/>
              </a:ext>
            </a:extLst>
          </p:cNvPr>
          <p:cNvSpPr txBox="1"/>
          <p:nvPr/>
        </p:nvSpPr>
        <p:spPr>
          <a:xfrm>
            <a:off x="3139598" y="5830669"/>
            <a:ext cx="4392701" cy="646331"/>
          </a:xfrm>
          <a:prstGeom prst="rect">
            <a:avLst/>
          </a:prstGeom>
          <a:noFill/>
        </p:spPr>
        <p:txBody>
          <a:bodyPr wrap="square" rtlCol="0">
            <a:spAutoFit/>
          </a:bodyPr>
          <a:lstStyle/>
          <a:p>
            <a:r>
              <a:rPr lang="en-US" dirty="0">
                <a:solidFill>
                  <a:schemeClr val="bg1"/>
                </a:solidFill>
              </a:rPr>
              <a:t>Requires access to observe and recognize landmarks (camera, lidar)</a:t>
            </a:r>
          </a:p>
        </p:txBody>
      </p:sp>
      <p:sp>
        <p:nvSpPr>
          <p:cNvPr id="31" name="TextBox 30">
            <a:extLst>
              <a:ext uri="{FF2B5EF4-FFF2-40B4-BE49-F238E27FC236}">
                <a16:creationId xmlns:a16="http://schemas.microsoft.com/office/drawing/2014/main" id="{13407D03-6852-4E59-ACD4-F54C6EB9DB2C}"/>
              </a:ext>
            </a:extLst>
          </p:cNvPr>
          <p:cNvSpPr txBox="1"/>
          <p:nvPr/>
        </p:nvSpPr>
        <p:spPr>
          <a:xfrm>
            <a:off x="7859034" y="5800102"/>
            <a:ext cx="4392701" cy="646331"/>
          </a:xfrm>
          <a:prstGeom prst="rect">
            <a:avLst/>
          </a:prstGeom>
          <a:noFill/>
        </p:spPr>
        <p:txBody>
          <a:bodyPr wrap="square" rtlCol="0">
            <a:spAutoFit/>
          </a:bodyPr>
          <a:lstStyle/>
          <a:p>
            <a:r>
              <a:rPr lang="en-US" dirty="0">
                <a:solidFill>
                  <a:schemeClr val="bg1"/>
                </a:solidFill>
              </a:rPr>
              <a:t>Requires good odometry data (where and how much it has moved)</a:t>
            </a:r>
          </a:p>
        </p:txBody>
      </p:sp>
    </p:spTree>
    <p:extLst>
      <p:ext uri="{BB962C8B-B14F-4D97-AF65-F5344CB8AC3E}">
        <p14:creationId xmlns:p14="http://schemas.microsoft.com/office/powerpoint/2010/main" val="237816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b="1" dirty="0"/>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Overview: SLAM</a:t>
            </a:r>
          </a:p>
        </p:txBody>
      </p:sp>
      <p:sp>
        <p:nvSpPr>
          <p:cNvPr id="3" name="TextBox 2">
            <a:extLst>
              <a:ext uri="{FF2B5EF4-FFF2-40B4-BE49-F238E27FC236}">
                <a16:creationId xmlns:a16="http://schemas.microsoft.com/office/drawing/2014/main" id="{B03F86EF-7FBA-4A99-97D4-69B7554F76DD}"/>
              </a:ext>
            </a:extLst>
          </p:cNvPr>
          <p:cNvSpPr txBox="1"/>
          <p:nvPr/>
        </p:nvSpPr>
        <p:spPr>
          <a:xfrm>
            <a:off x="3419475" y="2036177"/>
            <a:ext cx="1657350" cy="369332"/>
          </a:xfrm>
          <a:prstGeom prst="rect">
            <a:avLst/>
          </a:prstGeom>
          <a:noFill/>
          <a:ln w="28575">
            <a:solidFill>
              <a:schemeClr val="accent6">
                <a:lumMod val="50000"/>
              </a:schemeClr>
            </a:solidFill>
          </a:ln>
        </p:spPr>
        <p:txBody>
          <a:bodyPr wrap="square" rtlCol="0">
            <a:spAutoFit/>
          </a:bodyPr>
          <a:lstStyle/>
          <a:p>
            <a:pPr algn="ctr"/>
            <a:r>
              <a:rPr lang="en-US" dirty="0">
                <a:solidFill>
                  <a:schemeClr val="bg1"/>
                </a:solidFill>
              </a:rPr>
              <a:t>Sensors</a:t>
            </a:r>
          </a:p>
        </p:txBody>
      </p:sp>
      <p:sp>
        <p:nvSpPr>
          <p:cNvPr id="26" name="TextBox 25">
            <a:extLst>
              <a:ext uri="{FF2B5EF4-FFF2-40B4-BE49-F238E27FC236}">
                <a16:creationId xmlns:a16="http://schemas.microsoft.com/office/drawing/2014/main" id="{44D8E65E-B6C9-49D5-9DCA-1435E7D4E006}"/>
              </a:ext>
            </a:extLst>
          </p:cNvPr>
          <p:cNvSpPr txBox="1"/>
          <p:nvPr/>
        </p:nvSpPr>
        <p:spPr>
          <a:xfrm>
            <a:off x="3419475" y="2878023"/>
            <a:ext cx="1657350" cy="646331"/>
          </a:xfrm>
          <a:prstGeom prst="rect">
            <a:avLst/>
          </a:prstGeom>
          <a:noFill/>
          <a:ln w="28575">
            <a:solidFill>
              <a:schemeClr val="accent6">
                <a:lumMod val="50000"/>
              </a:schemeClr>
            </a:solidFill>
          </a:ln>
        </p:spPr>
        <p:txBody>
          <a:bodyPr wrap="square" rtlCol="0">
            <a:spAutoFit/>
          </a:bodyPr>
          <a:lstStyle/>
          <a:p>
            <a:pPr algn="ctr"/>
            <a:r>
              <a:rPr lang="en-US" dirty="0">
                <a:solidFill>
                  <a:schemeClr val="bg1"/>
                </a:solidFill>
              </a:rPr>
              <a:t>Feature match</a:t>
            </a:r>
          </a:p>
        </p:txBody>
      </p:sp>
      <p:sp>
        <p:nvSpPr>
          <p:cNvPr id="28" name="TextBox 27">
            <a:extLst>
              <a:ext uri="{FF2B5EF4-FFF2-40B4-BE49-F238E27FC236}">
                <a16:creationId xmlns:a16="http://schemas.microsoft.com/office/drawing/2014/main" id="{D5BE1550-CE55-4A9D-ACDA-11E66879571B}"/>
              </a:ext>
            </a:extLst>
          </p:cNvPr>
          <p:cNvSpPr txBox="1"/>
          <p:nvPr/>
        </p:nvSpPr>
        <p:spPr>
          <a:xfrm>
            <a:off x="3419474" y="3996868"/>
            <a:ext cx="1657350" cy="646331"/>
          </a:xfrm>
          <a:prstGeom prst="rect">
            <a:avLst/>
          </a:prstGeom>
          <a:noFill/>
          <a:ln w="28575">
            <a:solidFill>
              <a:schemeClr val="accent6">
                <a:lumMod val="50000"/>
              </a:schemeClr>
            </a:solidFill>
          </a:ln>
        </p:spPr>
        <p:txBody>
          <a:bodyPr wrap="square" rtlCol="0">
            <a:spAutoFit/>
          </a:bodyPr>
          <a:lstStyle/>
          <a:p>
            <a:pPr algn="ctr"/>
            <a:r>
              <a:rPr lang="en-US" dirty="0">
                <a:solidFill>
                  <a:schemeClr val="bg1"/>
                </a:solidFill>
              </a:rPr>
              <a:t>Pose estimation</a:t>
            </a:r>
          </a:p>
        </p:txBody>
      </p:sp>
      <p:sp>
        <p:nvSpPr>
          <p:cNvPr id="29" name="TextBox 28">
            <a:extLst>
              <a:ext uri="{FF2B5EF4-FFF2-40B4-BE49-F238E27FC236}">
                <a16:creationId xmlns:a16="http://schemas.microsoft.com/office/drawing/2014/main" id="{D37BFB99-0B80-48A8-9063-524CA2C40F6D}"/>
              </a:ext>
            </a:extLst>
          </p:cNvPr>
          <p:cNvSpPr txBox="1"/>
          <p:nvPr/>
        </p:nvSpPr>
        <p:spPr>
          <a:xfrm>
            <a:off x="3429000" y="5115699"/>
            <a:ext cx="1657350" cy="369332"/>
          </a:xfrm>
          <a:prstGeom prst="rect">
            <a:avLst/>
          </a:prstGeom>
          <a:noFill/>
          <a:ln w="28575">
            <a:solidFill>
              <a:schemeClr val="accent6">
                <a:lumMod val="50000"/>
              </a:schemeClr>
            </a:solidFill>
          </a:ln>
        </p:spPr>
        <p:txBody>
          <a:bodyPr wrap="square" rtlCol="0">
            <a:spAutoFit/>
          </a:bodyPr>
          <a:lstStyle/>
          <a:p>
            <a:pPr algn="ctr"/>
            <a:r>
              <a:rPr lang="en-US" dirty="0">
                <a:solidFill>
                  <a:schemeClr val="bg1"/>
                </a:solidFill>
              </a:rPr>
              <a:t>Loop closure</a:t>
            </a:r>
          </a:p>
        </p:txBody>
      </p:sp>
      <p:sp>
        <p:nvSpPr>
          <p:cNvPr id="30" name="TextBox 29">
            <a:extLst>
              <a:ext uri="{FF2B5EF4-FFF2-40B4-BE49-F238E27FC236}">
                <a16:creationId xmlns:a16="http://schemas.microsoft.com/office/drawing/2014/main" id="{BAE6D40E-4ECE-4ADB-A2D4-1591C3B8F99E}"/>
              </a:ext>
            </a:extLst>
          </p:cNvPr>
          <p:cNvSpPr txBox="1"/>
          <p:nvPr/>
        </p:nvSpPr>
        <p:spPr>
          <a:xfrm>
            <a:off x="3448050" y="5957531"/>
            <a:ext cx="1657350" cy="646331"/>
          </a:xfrm>
          <a:prstGeom prst="rect">
            <a:avLst/>
          </a:prstGeom>
          <a:noFill/>
          <a:ln w="28575">
            <a:solidFill>
              <a:schemeClr val="accent6">
                <a:lumMod val="50000"/>
              </a:schemeClr>
            </a:solidFill>
          </a:ln>
        </p:spPr>
        <p:txBody>
          <a:bodyPr wrap="square" rtlCol="0">
            <a:spAutoFit/>
          </a:bodyPr>
          <a:lstStyle/>
          <a:p>
            <a:pPr algn="ctr"/>
            <a:r>
              <a:rPr lang="en-US" dirty="0">
                <a:solidFill>
                  <a:schemeClr val="bg1"/>
                </a:solidFill>
              </a:rPr>
              <a:t>Bundle Adjustment</a:t>
            </a:r>
          </a:p>
        </p:txBody>
      </p:sp>
      <p:sp>
        <p:nvSpPr>
          <p:cNvPr id="10" name="TextBox 9">
            <a:extLst>
              <a:ext uri="{FF2B5EF4-FFF2-40B4-BE49-F238E27FC236}">
                <a16:creationId xmlns:a16="http://schemas.microsoft.com/office/drawing/2014/main" id="{D0A50CF1-4D56-4F05-93F1-22301BD37FDC}"/>
              </a:ext>
            </a:extLst>
          </p:cNvPr>
          <p:cNvSpPr txBox="1"/>
          <p:nvPr/>
        </p:nvSpPr>
        <p:spPr>
          <a:xfrm>
            <a:off x="5076824" y="2036177"/>
            <a:ext cx="5934075" cy="369332"/>
          </a:xfrm>
          <a:prstGeom prst="rect">
            <a:avLst/>
          </a:prstGeom>
          <a:noFill/>
        </p:spPr>
        <p:txBody>
          <a:bodyPr wrap="square" rtlCol="0">
            <a:spAutoFit/>
          </a:bodyPr>
          <a:lstStyle/>
          <a:p>
            <a:r>
              <a:rPr lang="en-US" dirty="0">
                <a:solidFill>
                  <a:schemeClr val="bg1"/>
                </a:solidFill>
              </a:rPr>
              <a:t>Data from sensors such as camera, IMU, lidar is used</a:t>
            </a:r>
          </a:p>
        </p:txBody>
      </p:sp>
      <p:sp>
        <p:nvSpPr>
          <p:cNvPr id="32" name="TextBox 31">
            <a:extLst>
              <a:ext uri="{FF2B5EF4-FFF2-40B4-BE49-F238E27FC236}">
                <a16:creationId xmlns:a16="http://schemas.microsoft.com/office/drawing/2014/main" id="{F87A40CB-F9F7-4122-92C4-39CF985D4D99}"/>
              </a:ext>
            </a:extLst>
          </p:cNvPr>
          <p:cNvSpPr txBox="1"/>
          <p:nvPr/>
        </p:nvSpPr>
        <p:spPr>
          <a:xfrm>
            <a:off x="5105400" y="2861132"/>
            <a:ext cx="5934075" cy="646331"/>
          </a:xfrm>
          <a:prstGeom prst="rect">
            <a:avLst/>
          </a:prstGeom>
          <a:noFill/>
        </p:spPr>
        <p:txBody>
          <a:bodyPr wrap="square" rtlCol="0">
            <a:spAutoFit/>
          </a:bodyPr>
          <a:lstStyle/>
          <a:p>
            <a:r>
              <a:rPr lang="en-US" dirty="0">
                <a:solidFill>
                  <a:schemeClr val="bg1"/>
                </a:solidFill>
              </a:rPr>
              <a:t>Relation between current and previous frame is established to keep track of intermediate motion</a:t>
            </a:r>
          </a:p>
        </p:txBody>
      </p:sp>
      <p:sp>
        <p:nvSpPr>
          <p:cNvPr id="33" name="TextBox 32">
            <a:extLst>
              <a:ext uri="{FF2B5EF4-FFF2-40B4-BE49-F238E27FC236}">
                <a16:creationId xmlns:a16="http://schemas.microsoft.com/office/drawing/2014/main" id="{88546D64-4F6C-41BB-983F-4C40309DE4D8}"/>
              </a:ext>
            </a:extLst>
          </p:cNvPr>
          <p:cNvSpPr txBox="1"/>
          <p:nvPr/>
        </p:nvSpPr>
        <p:spPr>
          <a:xfrm>
            <a:off x="5133975" y="3985082"/>
            <a:ext cx="5934075" cy="646331"/>
          </a:xfrm>
          <a:prstGeom prst="rect">
            <a:avLst/>
          </a:prstGeom>
          <a:noFill/>
        </p:spPr>
        <p:txBody>
          <a:bodyPr wrap="square" rtlCol="0">
            <a:spAutoFit/>
          </a:bodyPr>
          <a:lstStyle/>
          <a:p>
            <a:r>
              <a:rPr lang="en-US" dirty="0">
                <a:solidFill>
                  <a:schemeClr val="bg1"/>
                </a:solidFill>
              </a:rPr>
              <a:t>Set of these intermediate motions are then used to locate the drone in global frame</a:t>
            </a:r>
          </a:p>
        </p:txBody>
      </p:sp>
      <p:sp>
        <p:nvSpPr>
          <p:cNvPr id="34" name="TextBox 33">
            <a:extLst>
              <a:ext uri="{FF2B5EF4-FFF2-40B4-BE49-F238E27FC236}">
                <a16:creationId xmlns:a16="http://schemas.microsoft.com/office/drawing/2014/main" id="{781B982D-DAEB-4050-8699-087EE26151D3}"/>
              </a:ext>
            </a:extLst>
          </p:cNvPr>
          <p:cNvSpPr txBox="1"/>
          <p:nvPr/>
        </p:nvSpPr>
        <p:spPr>
          <a:xfrm>
            <a:off x="5105400" y="5080457"/>
            <a:ext cx="6867525" cy="369332"/>
          </a:xfrm>
          <a:prstGeom prst="rect">
            <a:avLst/>
          </a:prstGeom>
          <a:noFill/>
        </p:spPr>
        <p:txBody>
          <a:bodyPr wrap="square" rtlCol="0">
            <a:spAutoFit/>
          </a:bodyPr>
          <a:lstStyle/>
          <a:p>
            <a:r>
              <a:rPr lang="en-US" dirty="0">
                <a:solidFill>
                  <a:schemeClr val="bg1"/>
                </a:solidFill>
              </a:rPr>
              <a:t>Detection of previously visited area to reconfigure estimates</a:t>
            </a:r>
          </a:p>
        </p:txBody>
      </p:sp>
      <p:sp>
        <p:nvSpPr>
          <p:cNvPr id="35" name="TextBox 34">
            <a:extLst>
              <a:ext uri="{FF2B5EF4-FFF2-40B4-BE49-F238E27FC236}">
                <a16:creationId xmlns:a16="http://schemas.microsoft.com/office/drawing/2014/main" id="{98654748-B4AC-43D8-801F-495126D46682}"/>
              </a:ext>
            </a:extLst>
          </p:cNvPr>
          <p:cNvSpPr txBox="1"/>
          <p:nvPr/>
        </p:nvSpPr>
        <p:spPr>
          <a:xfrm>
            <a:off x="5105399" y="5957530"/>
            <a:ext cx="5934075" cy="646331"/>
          </a:xfrm>
          <a:prstGeom prst="rect">
            <a:avLst/>
          </a:prstGeom>
          <a:noFill/>
        </p:spPr>
        <p:txBody>
          <a:bodyPr wrap="square" rtlCol="0">
            <a:spAutoFit/>
          </a:bodyPr>
          <a:lstStyle/>
          <a:p>
            <a:r>
              <a:rPr lang="en-US" dirty="0">
                <a:solidFill>
                  <a:schemeClr val="bg1"/>
                </a:solidFill>
              </a:rPr>
              <a:t>Local and Global data is adjusted again based on reconfigured values in bundle form</a:t>
            </a:r>
          </a:p>
        </p:txBody>
      </p:sp>
      <p:pic>
        <p:nvPicPr>
          <p:cNvPr id="37" name="Picture 4" descr="HOW DO DRONES WORK? PART 9 - IMU (Inertial Measurement Unit)">
            <a:extLst>
              <a:ext uri="{FF2B5EF4-FFF2-40B4-BE49-F238E27FC236}">
                <a16:creationId xmlns:a16="http://schemas.microsoft.com/office/drawing/2014/main" id="{A8D35748-92B9-4441-B5F4-2AC1014F0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3858" y="880233"/>
            <a:ext cx="868214" cy="8581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onocular - Wikipedia">
            <a:extLst>
              <a:ext uri="{FF2B5EF4-FFF2-40B4-BE49-F238E27FC236}">
                <a16:creationId xmlns:a16="http://schemas.microsoft.com/office/drawing/2014/main" id="{8DF2CD06-C2A9-4280-A7A0-15DD936379E9}"/>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0231" r="19210"/>
          <a:stretch/>
        </p:blipFill>
        <p:spPr bwMode="auto">
          <a:xfrm>
            <a:off x="2987368" y="719297"/>
            <a:ext cx="1253322" cy="118302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EA3007E-0228-4A20-BF01-BA84DCBFADB3}"/>
              </a:ext>
            </a:extLst>
          </p:cNvPr>
          <p:cNvCxnSpPr>
            <a:stCxn id="3" idx="2"/>
            <a:endCxn id="26" idx="0"/>
          </p:cNvCxnSpPr>
          <p:nvPr/>
        </p:nvCxnSpPr>
        <p:spPr>
          <a:xfrm>
            <a:off x="4248150" y="2405509"/>
            <a:ext cx="0" cy="4725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7957B7-6AFD-4FDD-858B-9CB3479DB454}"/>
              </a:ext>
            </a:extLst>
          </p:cNvPr>
          <p:cNvCxnSpPr>
            <a:cxnSpLocks/>
            <a:stCxn id="26" idx="2"/>
            <a:endCxn id="28" idx="0"/>
          </p:cNvCxnSpPr>
          <p:nvPr/>
        </p:nvCxnSpPr>
        <p:spPr>
          <a:xfrm flipH="1">
            <a:off x="4248149" y="3524354"/>
            <a:ext cx="1" cy="4725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B0F63E-3F44-4247-BB3D-509ABDC7B216}"/>
              </a:ext>
            </a:extLst>
          </p:cNvPr>
          <p:cNvCxnSpPr>
            <a:cxnSpLocks/>
            <a:stCxn id="28" idx="2"/>
            <a:endCxn id="29" idx="0"/>
          </p:cNvCxnSpPr>
          <p:nvPr/>
        </p:nvCxnSpPr>
        <p:spPr>
          <a:xfrm>
            <a:off x="4248149" y="4643199"/>
            <a:ext cx="9526" cy="4725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CE9F410-0290-4070-B447-CA5486109E22}"/>
              </a:ext>
            </a:extLst>
          </p:cNvPr>
          <p:cNvCxnSpPr>
            <a:cxnSpLocks/>
            <a:stCxn id="29" idx="2"/>
          </p:cNvCxnSpPr>
          <p:nvPr/>
        </p:nvCxnSpPr>
        <p:spPr>
          <a:xfrm flipH="1">
            <a:off x="4248149" y="5485031"/>
            <a:ext cx="9526" cy="47249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S 143: Local Feature Matching">
            <a:extLst>
              <a:ext uri="{FF2B5EF4-FFF2-40B4-BE49-F238E27FC236}">
                <a16:creationId xmlns:a16="http://schemas.microsoft.com/office/drawing/2014/main" id="{14AFA105-9562-446B-A936-D5ABA2EF01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0" t="10618" r="4418" b="17764"/>
          <a:stretch/>
        </p:blipFill>
        <p:spPr bwMode="auto">
          <a:xfrm>
            <a:off x="6379759" y="880233"/>
            <a:ext cx="1838326" cy="93345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46A519A8-BA91-4811-9D2A-028B178D937D}"/>
              </a:ext>
            </a:extLst>
          </p:cNvPr>
          <p:cNvSpPr/>
          <p:nvPr/>
        </p:nvSpPr>
        <p:spPr>
          <a:xfrm>
            <a:off x="3419474" y="4879449"/>
            <a:ext cx="1752598" cy="1896510"/>
          </a:xfrm>
          <a:prstGeom prst="rect">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arxiv on Twitter: &quot;A General Optimization-based Framework for ...">
            <a:extLst>
              <a:ext uri="{FF2B5EF4-FFF2-40B4-BE49-F238E27FC236}">
                <a16:creationId xmlns:a16="http://schemas.microsoft.com/office/drawing/2014/main" id="{4C73FD7E-0A60-48FE-9EB0-6FF7699A7A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00" t="27339" r="32250"/>
          <a:stretch/>
        </p:blipFill>
        <p:spPr bwMode="auto">
          <a:xfrm>
            <a:off x="9544686" y="444818"/>
            <a:ext cx="2337276" cy="142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29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b="1" dirty="0"/>
                <a:t>Overview</a:t>
              </a:r>
            </a:p>
            <a:p>
              <a:endParaRPr lang="en-US" sz="2400" dirty="0">
                <a:solidFill>
                  <a:schemeClr val="tx1">
                    <a:lumMod val="65000"/>
                  </a:schemeClr>
                </a:solidFill>
              </a:endParaRPr>
            </a:p>
            <a:p>
              <a:r>
                <a:rPr lang="en-US" sz="2400" dirty="0">
                  <a:solidFill>
                    <a:schemeClr val="tx1">
                      <a:lumMod val="65000"/>
                    </a:schemeClr>
                  </a:solidFill>
                </a:rPr>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Overview: VI-SLAM</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7" y="1027331"/>
            <a:ext cx="8582025" cy="769441"/>
          </a:xfrm>
          <a:prstGeom prst="rect">
            <a:avLst/>
          </a:prstGeom>
          <a:noFill/>
        </p:spPr>
        <p:txBody>
          <a:bodyPr wrap="square" rtlCol="0">
            <a:spAutoFit/>
          </a:bodyPr>
          <a:lstStyle/>
          <a:p>
            <a:pPr algn="ctr"/>
            <a:r>
              <a:rPr lang="en-US" sz="2200" dirty="0">
                <a:solidFill>
                  <a:schemeClr val="bg1"/>
                </a:solidFill>
              </a:rPr>
              <a:t>VI-SLAM: Visual-Inertial SLAM (VIO + Visual feature tracking)</a:t>
            </a:r>
          </a:p>
          <a:p>
            <a:pPr algn="ctr"/>
            <a:r>
              <a:rPr lang="en-US" sz="2200" dirty="0">
                <a:solidFill>
                  <a:schemeClr val="bg1"/>
                </a:solidFill>
              </a:rPr>
              <a:t>Technique to perform SLAM using only visual and inertial data </a:t>
            </a:r>
          </a:p>
        </p:txBody>
      </p:sp>
      <p:grpSp>
        <p:nvGrpSpPr>
          <p:cNvPr id="25" name="Group 24">
            <a:extLst>
              <a:ext uri="{FF2B5EF4-FFF2-40B4-BE49-F238E27FC236}">
                <a16:creationId xmlns:a16="http://schemas.microsoft.com/office/drawing/2014/main" id="{3B28338F-A798-44A0-AA84-B01AC6803818}"/>
              </a:ext>
            </a:extLst>
          </p:cNvPr>
          <p:cNvGrpSpPr/>
          <p:nvPr/>
        </p:nvGrpSpPr>
        <p:grpSpPr>
          <a:xfrm>
            <a:off x="8820282" y="2512278"/>
            <a:ext cx="2543233" cy="1000125"/>
            <a:chOff x="4241770" y="2485549"/>
            <a:chExt cx="2543233" cy="1000125"/>
          </a:xfrm>
        </p:grpSpPr>
        <p:grpSp>
          <p:nvGrpSpPr>
            <p:cNvPr id="11" name="Group 10">
              <a:extLst>
                <a:ext uri="{FF2B5EF4-FFF2-40B4-BE49-F238E27FC236}">
                  <a16:creationId xmlns:a16="http://schemas.microsoft.com/office/drawing/2014/main" id="{CFDC4C2F-2927-46E8-B177-E3DB1299D333}"/>
                </a:ext>
              </a:extLst>
            </p:cNvPr>
            <p:cNvGrpSpPr/>
            <p:nvPr/>
          </p:nvGrpSpPr>
          <p:grpSpPr>
            <a:xfrm>
              <a:off x="4589462" y="2485549"/>
              <a:ext cx="1847850" cy="666750"/>
              <a:chOff x="4248150" y="2686050"/>
              <a:chExt cx="1847850" cy="666750"/>
            </a:xfrm>
          </p:grpSpPr>
          <p:sp>
            <p:nvSpPr>
              <p:cNvPr id="7" name="Oval 6">
                <a:extLst>
                  <a:ext uri="{FF2B5EF4-FFF2-40B4-BE49-F238E27FC236}">
                    <a16:creationId xmlns:a16="http://schemas.microsoft.com/office/drawing/2014/main" id="{186003D9-356B-490C-8F11-D9BF2F865278}"/>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D939C1-326B-4360-A3D8-68FA3600AA6A}"/>
                  </a:ext>
                </a:extLst>
              </p:cNvPr>
              <p:cNvSpPr txBox="1"/>
              <p:nvPr/>
            </p:nvSpPr>
            <p:spPr>
              <a:xfrm>
                <a:off x="4313236" y="2834759"/>
                <a:ext cx="1644649" cy="369332"/>
              </a:xfrm>
              <a:prstGeom prst="rect">
                <a:avLst/>
              </a:prstGeom>
              <a:noFill/>
            </p:spPr>
            <p:txBody>
              <a:bodyPr wrap="square" rtlCol="0">
                <a:spAutoFit/>
              </a:bodyPr>
              <a:lstStyle/>
              <a:p>
                <a:pPr algn="ctr"/>
                <a:r>
                  <a:rPr lang="en-US" dirty="0">
                    <a:solidFill>
                      <a:schemeClr val="bg1"/>
                    </a:solidFill>
                  </a:rPr>
                  <a:t>Inertial data</a:t>
                </a:r>
              </a:p>
            </p:txBody>
          </p:sp>
        </p:grpSp>
        <p:sp>
          <p:nvSpPr>
            <p:cNvPr id="15" name="TextBox 14">
              <a:extLst>
                <a:ext uri="{FF2B5EF4-FFF2-40B4-BE49-F238E27FC236}">
                  <a16:creationId xmlns:a16="http://schemas.microsoft.com/office/drawing/2014/main" id="{AC55CC8A-4720-4114-89BA-59C164E8E453}"/>
                </a:ext>
              </a:extLst>
            </p:cNvPr>
            <p:cNvSpPr txBox="1"/>
            <p:nvPr/>
          </p:nvSpPr>
          <p:spPr>
            <a:xfrm>
              <a:off x="4241770" y="3116342"/>
              <a:ext cx="2543233" cy="369332"/>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IMU measurements</a:t>
              </a:r>
            </a:p>
          </p:txBody>
        </p:sp>
      </p:grpSp>
      <p:grpSp>
        <p:nvGrpSpPr>
          <p:cNvPr id="24" name="Group 23">
            <a:extLst>
              <a:ext uri="{FF2B5EF4-FFF2-40B4-BE49-F238E27FC236}">
                <a16:creationId xmlns:a16="http://schemas.microsoft.com/office/drawing/2014/main" id="{C0E25E3F-DE64-42AD-9DA5-5B3E0FA15CB4}"/>
              </a:ext>
            </a:extLst>
          </p:cNvPr>
          <p:cNvGrpSpPr/>
          <p:nvPr/>
        </p:nvGrpSpPr>
        <p:grpSpPr>
          <a:xfrm>
            <a:off x="2889761" y="2517010"/>
            <a:ext cx="3600451" cy="1096656"/>
            <a:chOff x="7932136" y="2485549"/>
            <a:chExt cx="3600451" cy="1096656"/>
          </a:xfrm>
        </p:grpSpPr>
        <p:grpSp>
          <p:nvGrpSpPr>
            <p:cNvPr id="12" name="Group 11">
              <a:extLst>
                <a:ext uri="{FF2B5EF4-FFF2-40B4-BE49-F238E27FC236}">
                  <a16:creationId xmlns:a16="http://schemas.microsoft.com/office/drawing/2014/main" id="{ED68F955-BC65-48CB-A5CB-0D24A50AD85E}"/>
                </a:ext>
              </a:extLst>
            </p:cNvPr>
            <p:cNvGrpSpPr/>
            <p:nvPr/>
          </p:nvGrpSpPr>
          <p:grpSpPr>
            <a:xfrm>
              <a:off x="8769985" y="2485549"/>
              <a:ext cx="1847850" cy="666750"/>
              <a:chOff x="4248150" y="2686050"/>
              <a:chExt cx="1847850" cy="666750"/>
            </a:xfrm>
          </p:grpSpPr>
          <p:sp>
            <p:nvSpPr>
              <p:cNvPr id="13" name="Oval 12">
                <a:extLst>
                  <a:ext uri="{FF2B5EF4-FFF2-40B4-BE49-F238E27FC236}">
                    <a16:creationId xmlns:a16="http://schemas.microsoft.com/office/drawing/2014/main" id="{2F9D8252-7F07-47B3-A0FF-827FA92B1A57}"/>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808306-D61E-4955-88AE-824972F3601E}"/>
                  </a:ext>
                </a:extLst>
              </p:cNvPr>
              <p:cNvSpPr txBox="1"/>
              <p:nvPr/>
            </p:nvSpPr>
            <p:spPr>
              <a:xfrm>
                <a:off x="4378324" y="2834759"/>
                <a:ext cx="1514475" cy="369332"/>
              </a:xfrm>
              <a:prstGeom prst="rect">
                <a:avLst/>
              </a:prstGeom>
              <a:noFill/>
            </p:spPr>
            <p:txBody>
              <a:bodyPr wrap="square" rtlCol="0">
                <a:spAutoFit/>
              </a:bodyPr>
              <a:lstStyle/>
              <a:p>
                <a:pPr algn="ctr"/>
                <a:r>
                  <a:rPr lang="en-US" dirty="0">
                    <a:solidFill>
                      <a:schemeClr val="bg1"/>
                    </a:solidFill>
                  </a:rPr>
                  <a:t>Visual data</a:t>
                </a:r>
              </a:p>
            </p:txBody>
          </p:sp>
        </p:grpSp>
        <p:sp>
          <p:nvSpPr>
            <p:cNvPr id="16" name="TextBox 15">
              <a:extLst>
                <a:ext uri="{FF2B5EF4-FFF2-40B4-BE49-F238E27FC236}">
                  <a16:creationId xmlns:a16="http://schemas.microsoft.com/office/drawing/2014/main" id="{0A61E230-7FEA-4F4D-89F5-7C0EB3E86FF9}"/>
                </a:ext>
              </a:extLst>
            </p:cNvPr>
            <p:cNvSpPr txBox="1"/>
            <p:nvPr/>
          </p:nvSpPr>
          <p:spPr>
            <a:xfrm>
              <a:off x="7932136" y="3212873"/>
              <a:ext cx="3600451" cy="369332"/>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Monocular/Stereo camera</a:t>
              </a:r>
            </a:p>
          </p:txBody>
        </p:sp>
      </p:grpSp>
      <p:cxnSp>
        <p:nvCxnSpPr>
          <p:cNvPr id="18" name="Straight Arrow Connector 17">
            <a:extLst>
              <a:ext uri="{FF2B5EF4-FFF2-40B4-BE49-F238E27FC236}">
                <a16:creationId xmlns:a16="http://schemas.microsoft.com/office/drawing/2014/main" id="{1A77B1C1-EACA-4411-80BD-834B7F6A9B8F}"/>
              </a:ext>
            </a:extLst>
          </p:cNvPr>
          <p:cNvCxnSpPr>
            <a:cxnSpLocks/>
            <a:stCxn id="6" idx="2"/>
            <a:endCxn id="7" idx="0"/>
          </p:cNvCxnSpPr>
          <p:nvPr/>
        </p:nvCxnSpPr>
        <p:spPr>
          <a:xfrm>
            <a:off x="7372350" y="1796772"/>
            <a:ext cx="2719549" cy="7155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889602-762D-4A2F-85B2-DB14F16D4F74}"/>
              </a:ext>
            </a:extLst>
          </p:cNvPr>
          <p:cNvCxnSpPr>
            <a:cxnSpLocks/>
            <a:stCxn id="6" idx="2"/>
            <a:endCxn id="13" idx="0"/>
          </p:cNvCxnSpPr>
          <p:nvPr/>
        </p:nvCxnSpPr>
        <p:spPr>
          <a:xfrm flipH="1">
            <a:off x="4651535" y="1796772"/>
            <a:ext cx="2720815" cy="7202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69F49C0-6C7F-4A18-9EED-DBD4F77183FA}"/>
              </a:ext>
            </a:extLst>
          </p:cNvPr>
          <p:cNvSpPr txBox="1"/>
          <p:nvPr/>
        </p:nvSpPr>
        <p:spPr>
          <a:xfrm>
            <a:off x="6500121" y="4371442"/>
            <a:ext cx="2000091" cy="461665"/>
          </a:xfrm>
          <a:prstGeom prst="rect">
            <a:avLst/>
          </a:prstGeom>
          <a:noFill/>
        </p:spPr>
        <p:txBody>
          <a:bodyPr wrap="square" rtlCol="0">
            <a:spAutoFit/>
          </a:bodyPr>
          <a:lstStyle/>
          <a:p>
            <a:pPr algn="ctr"/>
            <a:r>
              <a:rPr lang="en-US" sz="2400" b="1" dirty="0">
                <a:solidFill>
                  <a:schemeClr val="bg1"/>
                </a:solidFill>
              </a:rPr>
              <a:t>Challenges</a:t>
            </a:r>
          </a:p>
        </p:txBody>
      </p:sp>
      <p:sp>
        <p:nvSpPr>
          <p:cNvPr id="29" name="TextBox 28">
            <a:extLst>
              <a:ext uri="{FF2B5EF4-FFF2-40B4-BE49-F238E27FC236}">
                <a16:creationId xmlns:a16="http://schemas.microsoft.com/office/drawing/2014/main" id="{A4DE880D-5F01-4FAC-884A-600D98C31179}"/>
              </a:ext>
            </a:extLst>
          </p:cNvPr>
          <p:cNvSpPr txBox="1"/>
          <p:nvPr/>
        </p:nvSpPr>
        <p:spPr>
          <a:xfrm>
            <a:off x="3401960" y="4833107"/>
            <a:ext cx="8318090"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Honeywell Sans Web" panose="02010503040101060203" pitchFamily="2" charset="0"/>
              </a:rPr>
              <a:t>How to integrate visual and inertial data</a:t>
            </a:r>
          </a:p>
          <a:p>
            <a:pPr marL="285750" indent="-285750">
              <a:buFont typeface="Arial" panose="020B0604020202020204" pitchFamily="34" charset="0"/>
              <a:buChar char="•"/>
            </a:pPr>
            <a:r>
              <a:rPr lang="en-US" dirty="0">
                <a:solidFill>
                  <a:schemeClr val="bg1"/>
                </a:solidFill>
                <a:latin typeface="Honeywell Sans Web" panose="02010503040101060203" pitchFamily="2" charset="0"/>
              </a:rPr>
              <a:t>How to compensate for time delay in receiving the data</a:t>
            </a:r>
          </a:p>
          <a:p>
            <a:pPr marL="285750" indent="-285750">
              <a:buFont typeface="Arial" panose="020B0604020202020204" pitchFamily="34" charset="0"/>
              <a:buChar char="•"/>
            </a:pPr>
            <a:r>
              <a:rPr lang="en-US" dirty="0">
                <a:solidFill>
                  <a:schemeClr val="bg1"/>
                </a:solidFill>
                <a:latin typeface="Honeywell Sans Web" panose="02010503040101060203" pitchFamily="2" charset="0"/>
              </a:rPr>
              <a:t>How to deal with old data and large deviations</a:t>
            </a:r>
          </a:p>
          <a:p>
            <a:pPr marL="285750" indent="-285750">
              <a:buFont typeface="Arial" panose="020B0604020202020204" pitchFamily="34" charset="0"/>
              <a:buChar char="•"/>
            </a:pPr>
            <a:r>
              <a:rPr lang="en-US" dirty="0">
                <a:solidFill>
                  <a:schemeClr val="bg1"/>
                </a:solidFill>
                <a:latin typeface="Honeywell Sans Web" panose="02010503040101060203" pitchFamily="2" charset="0"/>
              </a:rPr>
              <a:t>Minimize computation to make it real-time</a:t>
            </a:r>
          </a:p>
          <a:p>
            <a:pPr marL="285750" indent="-285750">
              <a:buFont typeface="Arial" panose="020B0604020202020204" pitchFamily="34" charset="0"/>
              <a:buChar char="•"/>
            </a:pPr>
            <a:r>
              <a:rPr lang="en-US" dirty="0">
                <a:solidFill>
                  <a:schemeClr val="bg1"/>
                </a:solidFill>
                <a:latin typeface="Honeywell Sans Web" panose="02010503040101060203" pitchFamily="2" charset="0"/>
              </a:rPr>
              <a:t>What if we loose track of where we are</a:t>
            </a:r>
          </a:p>
          <a:p>
            <a:pPr marL="285750" indent="-285750">
              <a:buFont typeface="Arial" panose="020B0604020202020204" pitchFamily="34" charset="0"/>
              <a:buChar char="•"/>
            </a:pPr>
            <a:r>
              <a:rPr lang="en-US" dirty="0">
                <a:solidFill>
                  <a:schemeClr val="bg1"/>
                </a:solidFill>
                <a:latin typeface="Honeywell Sans Web" panose="02010503040101060203" pitchFamily="2" charset="0"/>
              </a:rPr>
              <a:t>How to detect and correct our estimates if we visit a place again</a:t>
            </a:r>
          </a:p>
        </p:txBody>
      </p:sp>
      <p:sp>
        <p:nvSpPr>
          <p:cNvPr id="30" name="TextBox 29">
            <a:extLst>
              <a:ext uri="{FF2B5EF4-FFF2-40B4-BE49-F238E27FC236}">
                <a16:creationId xmlns:a16="http://schemas.microsoft.com/office/drawing/2014/main" id="{BF1B5E46-146B-4FB5-AE8C-0914D70FC6C3}"/>
              </a:ext>
            </a:extLst>
          </p:cNvPr>
          <p:cNvSpPr txBox="1"/>
          <p:nvPr/>
        </p:nvSpPr>
        <p:spPr>
          <a:xfrm>
            <a:off x="2889760" y="3552029"/>
            <a:ext cx="5142325" cy="923330"/>
          </a:xfrm>
          <a:prstGeom prst="rect">
            <a:avLst/>
          </a:prstGeom>
          <a:noFill/>
        </p:spPr>
        <p:txBody>
          <a:bodyPr wrap="square" rtlCol="0">
            <a:spAutoFit/>
          </a:bodyPr>
          <a:lstStyle/>
          <a:p>
            <a:r>
              <a:rPr lang="en-US" dirty="0">
                <a:solidFill>
                  <a:schemeClr val="bg1"/>
                </a:solidFill>
              </a:rPr>
              <a:t>Has very less chances of error as drone is physically present there but lacks scale measurement</a:t>
            </a:r>
          </a:p>
        </p:txBody>
      </p:sp>
      <p:sp>
        <p:nvSpPr>
          <p:cNvPr id="34" name="TextBox 33">
            <a:extLst>
              <a:ext uri="{FF2B5EF4-FFF2-40B4-BE49-F238E27FC236}">
                <a16:creationId xmlns:a16="http://schemas.microsoft.com/office/drawing/2014/main" id="{7203F7A3-458D-425C-88D9-32010F9CCC5D}"/>
              </a:ext>
            </a:extLst>
          </p:cNvPr>
          <p:cNvSpPr txBox="1"/>
          <p:nvPr/>
        </p:nvSpPr>
        <p:spPr>
          <a:xfrm>
            <a:off x="8131277" y="3451433"/>
            <a:ext cx="4159914" cy="646331"/>
          </a:xfrm>
          <a:prstGeom prst="rect">
            <a:avLst/>
          </a:prstGeom>
          <a:noFill/>
        </p:spPr>
        <p:txBody>
          <a:bodyPr wrap="square" rtlCol="0">
            <a:spAutoFit/>
          </a:bodyPr>
          <a:lstStyle/>
          <a:p>
            <a:r>
              <a:rPr lang="en-US" dirty="0">
                <a:solidFill>
                  <a:schemeClr val="bg1"/>
                </a:solidFill>
              </a:rPr>
              <a:t>Has significant error associated with it in form of bias but gives scale </a:t>
            </a:r>
          </a:p>
        </p:txBody>
      </p:sp>
      <p:pic>
        <p:nvPicPr>
          <p:cNvPr id="2050" name="Picture 2" descr="Monocular - Wikipedia">
            <a:extLst>
              <a:ext uri="{FF2B5EF4-FFF2-40B4-BE49-F238E27FC236}">
                <a16:creationId xmlns:a16="http://schemas.microsoft.com/office/drawing/2014/main" id="{7BE3247C-211A-4F54-A9FB-6B23EF63C129}"/>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89443" y="2322874"/>
            <a:ext cx="1495742" cy="9961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DO DRONES WORK? PART 9 - IMU (Inertial Measurement Unit)">
            <a:extLst>
              <a:ext uri="{FF2B5EF4-FFF2-40B4-BE49-F238E27FC236}">
                <a16:creationId xmlns:a16="http://schemas.microsoft.com/office/drawing/2014/main" id="{3B543847-2EA9-4774-8988-6AF07DC39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2329" y="2282506"/>
            <a:ext cx="1305118" cy="129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85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VIO: Classification</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7" y="1027331"/>
            <a:ext cx="8582025" cy="769441"/>
          </a:xfrm>
          <a:prstGeom prst="rect">
            <a:avLst/>
          </a:prstGeom>
          <a:noFill/>
        </p:spPr>
        <p:txBody>
          <a:bodyPr wrap="square" rtlCol="0">
            <a:spAutoFit/>
          </a:bodyPr>
          <a:lstStyle/>
          <a:p>
            <a:pPr algn="ctr"/>
            <a:r>
              <a:rPr lang="en-US" sz="2200" dirty="0">
                <a:solidFill>
                  <a:schemeClr val="bg1"/>
                </a:solidFill>
              </a:rPr>
              <a:t>Broadly, VIO techniques are classified into 2 categories based on how we integrate camera and IMU data</a:t>
            </a:r>
          </a:p>
        </p:txBody>
      </p:sp>
      <p:grpSp>
        <p:nvGrpSpPr>
          <p:cNvPr id="25" name="Group 24">
            <a:extLst>
              <a:ext uri="{FF2B5EF4-FFF2-40B4-BE49-F238E27FC236}">
                <a16:creationId xmlns:a16="http://schemas.microsoft.com/office/drawing/2014/main" id="{3B28338F-A798-44A0-AA84-B01AC6803818}"/>
              </a:ext>
            </a:extLst>
          </p:cNvPr>
          <p:cNvGrpSpPr/>
          <p:nvPr/>
        </p:nvGrpSpPr>
        <p:grpSpPr>
          <a:xfrm>
            <a:off x="8320507" y="2512278"/>
            <a:ext cx="3661186" cy="1352146"/>
            <a:chOff x="3741995" y="2485549"/>
            <a:chExt cx="3661186" cy="1352146"/>
          </a:xfrm>
        </p:grpSpPr>
        <p:grpSp>
          <p:nvGrpSpPr>
            <p:cNvPr id="11" name="Group 10">
              <a:extLst>
                <a:ext uri="{FF2B5EF4-FFF2-40B4-BE49-F238E27FC236}">
                  <a16:creationId xmlns:a16="http://schemas.microsoft.com/office/drawing/2014/main" id="{CFDC4C2F-2927-46E8-B177-E3DB1299D333}"/>
                </a:ext>
              </a:extLst>
            </p:cNvPr>
            <p:cNvGrpSpPr/>
            <p:nvPr/>
          </p:nvGrpSpPr>
          <p:grpSpPr>
            <a:xfrm>
              <a:off x="4589462" y="2485549"/>
              <a:ext cx="1847850" cy="690837"/>
              <a:chOff x="4248150" y="2686050"/>
              <a:chExt cx="1847850" cy="690837"/>
            </a:xfrm>
          </p:grpSpPr>
          <p:sp>
            <p:nvSpPr>
              <p:cNvPr id="7" name="Oval 6">
                <a:extLst>
                  <a:ext uri="{FF2B5EF4-FFF2-40B4-BE49-F238E27FC236}">
                    <a16:creationId xmlns:a16="http://schemas.microsoft.com/office/drawing/2014/main" id="{186003D9-356B-490C-8F11-D9BF2F865278}"/>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D939C1-326B-4360-A3D8-68FA3600AA6A}"/>
                  </a:ext>
                </a:extLst>
              </p:cNvPr>
              <p:cNvSpPr txBox="1"/>
              <p:nvPr/>
            </p:nvSpPr>
            <p:spPr>
              <a:xfrm>
                <a:off x="4408952" y="2730556"/>
                <a:ext cx="1644649" cy="646331"/>
              </a:xfrm>
              <a:prstGeom prst="rect">
                <a:avLst/>
              </a:prstGeom>
              <a:noFill/>
            </p:spPr>
            <p:txBody>
              <a:bodyPr wrap="square" rtlCol="0">
                <a:spAutoFit/>
              </a:bodyPr>
              <a:lstStyle/>
              <a:p>
                <a:pPr algn="ctr"/>
                <a:r>
                  <a:rPr lang="en-US" dirty="0">
                    <a:solidFill>
                      <a:schemeClr val="bg1"/>
                    </a:solidFill>
                  </a:rPr>
                  <a:t>Optimization based</a:t>
                </a:r>
              </a:p>
            </p:txBody>
          </p:sp>
        </p:grpSp>
        <p:sp>
          <p:nvSpPr>
            <p:cNvPr id="15" name="TextBox 14">
              <a:extLst>
                <a:ext uri="{FF2B5EF4-FFF2-40B4-BE49-F238E27FC236}">
                  <a16:creationId xmlns:a16="http://schemas.microsoft.com/office/drawing/2014/main" id="{AC55CC8A-4720-4114-89BA-59C164E8E453}"/>
                </a:ext>
              </a:extLst>
            </p:cNvPr>
            <p:cNvSpPr txBox="1"/>
            <p:nvPr/>
          </p:nvSpPr>
          <p:spPr>
            <a:xfrm>
              <a:off x="3741995" y="3191364"/>
              <a:ext cx="3661186" cy="646331"/>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Error from both IMU and visual data is jointly minimized</a:t>
              </a:r>
            </a:p>
          </p:txBody>
        </p:sp>
      </p:grpSp>
      <p:grpSp>
        <p:nvGrpSpPr>
          <p:cNvPr id="24" name="Group 23">
            <a:extLst>
              <a:ext uri="{FF2B5EF4-FFF2-40B4-BE49-F238E27FC236}">
                <a16:creationId xmlns:a16="http://schemas.microsoft.com/office/drawing/2014/main" id="{C0E25E3F-DE64-42AD-9DA5-5B3E0FA15CB4}"/>
              </a:ext>
            </a:extLst>
          </p:cNvPr>
          <p:cNvGrpSpPr/>
          <p:nvPr/>
        </p:nvGrpSpPr>
        <p:grpSpPr>
          <a:xfrm>
            <a:off x="2889761" y="2517010"/>
            <a:ext cx="3728116" cy="1096656"/>
            <a:chOff x="7932136" y="2485549"/>
            <a:chExt cx="3728116" cy="1096656"/>
          </a:xfrm>
        </p:grpSpPr>
        <p:grpSp>
          <p:nvGrpSpPr>
            <p:cNvPr id="12" name="Group 11">
              <a:extLst>
                <a:ext uri="{FF2B5EF4-FFF2-40B4-BE49-F238E27FC236}">
                  <a16:creationId xmlns:a16="http://schemas.microsoft.com/office/drawing/2014/main" id="{ED68F955-BC65-48CB-A5CB-0D24A50AD85E}"/>
                </a:ext>
              </a:extLst>
            </p:cNvPr>
            <p:cNvGrpSpPr/>
            <p:nvPr/>
          </p:nvGrpSpPr>
          <p:grpSpPr>
            <a:xfrm>
              <a:off x="8769985" y="2485549"/>
              <a:ext cx="1847850" cy="666750"/>
              <a:chOff x="4248150" y="2686050"/>
              <a:chExt cx="1847850" cy="666750"/>
            </a:xfrm>
          </p:grpSpPr>
          <p:sp>
            <p:nvSpPr>
              <p:cNvPr id="13" name="Oval 12">
                <a:extLst>
                  <a:ext uri="{FF2B5EF4-FFF2-40B4-BE49-F238E27FC236}">
                    <a16:creationId xmlns:a16="http://schemas.microsoft.com/office/drawing/2014/main" id="{2F9D8252-7F07-47B3-A0FF-827FA92B1A57}"/>
                  </a:ext>
                </a:extLst>
              </p:cNvPr>
              <p:cNvSpPr/>
              <p:nvPr/>
            </p:nvSpPr>
            <p:spPr>
              <a:xfrm>
                <a:off x="4248150" y="2686050"/>
                <a:ext cx="1847850" cy="6667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E808306-D61E-4955-88AE-824972F3601E}"/>
                  </a:ext>
                </a:extLst>
              </p:cNvPr>
              <p:cNvSpPr txBox="1"/>
              <p:nvPr/>
            </p:nvSpPr>
            <p:spPr>
              <a:xfrm>
                <a:off x="4261268" y="2830027"/>
                <a:ext cx="1831814" cy="369332"/>
              </a:xfrm>
              <a:prstGeom prst="rect">
                <a:avLst/>
              </a:prstGeom>
              <a:noFill/>
            </p:spPr>
            <p:txBody>
              <a:bodyPr wrap="square" rtlCol="0">
                <a:spAutoFit/>
              </a:bodyPr>
              <a:lstStyle/>
              <a:p>
                <a:pPr algn="ctr"/>
                <a:r>
                  <a:rPr lang="en-US" dirty="0">
                    <a:solidFill>
                      <a:schemeClr val="bg1"/>
                    </a:solidFill>
                  </a:rPr>
                  <a:t>Filtering based</a:t>
                </a:r>
              </a:p>
            </p:txBody>
          </p:sp>
        </p:grpSp>
        <p:sp>
          <p:nvSpPr>
            <p:cNvPr id="16" name="TextBox 15">
              <a:extLst>
                <a:ext uri="{FF2B5EF4-FFF2-40B4-BE49-F238E27FC236}">
                  <a16:creationId xmlns:a16="http://schemas.microsoft.com/office/drawing/2014/main" id="{0A61E230-7FEA-4F4D-89F5-7C0EB3E86FF9}"/>
                </a:ext>
              </a:extLst>
            </p:cNvPr>
            <p:cNvSpPr txBox="1"/>
            <p:nvPr/>
          </p:nvSpPr>
          <p:spPr>
            <a:xfrm>
              <a:off x="7932136" y="3212873"/>
              <a:ext cx="3728116" cy="369332"/>
            </a:xfrm>
            <a:prstGeom prst="rect">
              <a:avLst/>
            </a:prstGeom>
            <a:noFill/>
          </p:spPr>
          <p:txBody>
            <a:bodyPr wrap="square" rtlCol="0">
              <a:spAutoFit/>
            </a:bodyPr>
            <a:lstStyle/>
            <a:p>
              <a:pPr algn="ctr"/>
              <a:r>
                <a:rPr lang="en-US" b="1" dirty="0">
                  <a:solidFill>
                    <a:schemeClr val="bg1"/>
                  </a:solidFill>
                  <a:latin typeface="Honeywell Sans Web" panose="02010503040101060203" pitchFamily="2" charset="0"/>
                </a:rPr>
                <a:t>IMU to assist visual-only SLAM </a:t>
              </a:r>
            </a:p>
          </p:txBody>
        </p:sp>
      </p:grpSp>
      <p:cxnSp>
        <p:nvCxnSpPr>
          <p:cNvPr id="18" name="Straight Arrow Connector 17">
            <a:extLst>
              <a:ext uri="{FF2B5EF4-FFF2-40B4-BE49-F238E27FC236}">
                <a16:creationId xmlns:a16="http://schemas.microsoft.com/office/drawing/2014/main" id="{1A77B1C1-EACA-4411-80BD-834B7F6A9B8F}"/>
              </a:ext>
            </a:extLst>
          </p:cNvPr>
          <p:cNvCxnSpPr>
            <a:cxnSpLocks/>
            <a:stCxn id="6" idx="2"/>
            <a:endCxn id="7" idx="0"/>
          </p:cNvCxnSpPr>
          <p:nvPr/>
        </p:nvCxnSpPr>
        <p:spPr>
          <a:xfrm>
            <a:off x="7372350" y="1796772"/>
            <a:ext cx="2719549" cy="71550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889602-762D-4A2F-85B2-DB14F16D4F74}"/>
              </a:ext>
            </a:extLst>
          </p:cNvPr>
          <p:cNvCxnSpPr>
            <a:cxnSpLocks/>
            <a:stCxn id="6" idx="2"/>
            <a:endCxn id="13" idx="0"/>
          </p:cNvCxnSpPr>
          <p:nvPr/>
        </p:nvCxnSpPr>
        <p:spPr>
          <a:xfrm flipH="1">
            <a:off x="4651535" y="1796772"/>
            <a:ext cx="2720815" cy="72023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F1B5E46-146B-4FB5-AE8C-0914D70FC6C3}"/>
              </a:ext>
            </a:extLst>
          </p:cNvPr>
          <p:cNvSpPr txBox="1"/>
          <p:nvPr/>
        </p:nvSpPr>
        <p:spPr>
          <a:xfrm>
            <a:off x="2982354" y="3674240"/>
            <a:ext cx="4513822" cy="2031325"/>
          </a:xfrm>
          <a:prstGeom prst="rect">
            <a:avLst/>
          </a:prstGeom>
          <a:noFill/>
        </p:spPr>
        <p:txBody>
          <a:bodyPr wrap="square" rtlCol="0">
            <a:spAutoFit/>
          </a:bodyPr>
          <a:lstStyle/>
          <a:p>
            <a:r>
              <a:rPr lang="en-US" dirty="0">
                <a:solidFill>
                  <a:schemeClr val="bg1"/>
                </a:solidFill>
              </a:rPr>
              <a:t>Comprises of all the techniques which use some kind of filtering algorithm like</a:t>
            </a:r>
            <a:br>
              <a:rPr lang="en-US" dirty="0">
                <a:solidFill>
                  <a:schemeClr val="bg1"/>
                </a:solidFill>
              </a:rPr>
            </a:br>
            <a:r>
              <a:rPr lang="en-US" dirty="0">
                <a:solidFill>
                  <a:schemeClr val="bg1"/>
                </a:solidFill>
              </a:rPr>
              <a:t> </a:t>
            </a:r>
          </a:p>
          <a:p>
            <a:pPr marL="285750" indent="-285750">
              <a:buFont typeface="Arial" panose="020B0604020202020204" pitchFamily="34" charset="0"/>
              <a:buChar char="•"/>
            </a:pPr>
            <a:r>
              <a:rPr lang="en-US" dirty="0">
                <a:solidFill>
                  <a:schemeClr val="bg1"/>
                </a:solidFill>
              </a:rPr>
              <a:t>EKF (extended Kalman filter for non-linear problems)</a:t>
            </a:r>
          </a:p>
          <a:p>
            <a:pPr marL="285750" indent="-285750">
              <a:buFont typeface="Arial" panose="020B0604020202020204" pitchFamily="34" charset="0"/>
              <a:buChar char="•"/>
            </a:pPr>
            <a:r>
              <a:rPr lang="en-US" dirty="0">
                <a:solidFill>
                  <a:schemeClr val="bg1"/>
                </a:solidFill>
              </a:rPr>
              <a:t>Ellipsoidal Kalman filter</a:t>
            </a:r>
          </a:p>
          <a:p>
            <a:pPr marL="285750" indent="-285750">
              <a:buFont typeface="Arial" panose="020B0604020202020204" pitchFamily="34" charset="0"/>
              <a:buChar char="•"/>
            </a:pPr>
            <a:r>
              <a:rPr lang="en-US" dirty="0">
                <a:solidFill>
                  <a:schemeClr val="bg1"/>
                </a:solidFill>
              </a:rPr>
              <a:t>Dynamic Linear model</a:t>
            </a:r>
          </a:p>
        </p:txBody>
      </p:sp>
      <p:sp>
        <p:nvSpPr>
          <p:cNvPr id="17" name="TextBox 16">
            <a:extLst>
              <a:ext uri="{FF2B5EF4-FFF2-40B4-BE49-F238E27FC236}">
                <a16:creationId xmlns:a16="http://schemas.microsoft.com/office/drawing/2014/main" id="{5297DA8A-9AA6-4F51-A93F-EFD41C1C0BE2}"/>
              </a:ext>
            </a:extLst>
          </p:cNvPr>
          <p:cNvSpPr txBox="1"/>
          <p:nvPr/>
        </p:nvSpPr>
        <p:spPr>
          <a:xfrm>
            <a:off x="8410575" y="3990975"/>
            <a:ext cx="3400425" cy="1754326"/>
          </a:xfrm>
          <a:prstGeom prst="rect">
            <a:avLst/>
          </a:prstGeom>
          <a:noFill/>
        </p:spPr>
        <p:txBody>
          <a:bodyPr wrap="square" rtlCol="0">
            <a:spAutoFit/>
          </a:bodyPr>
          <a:lstStyle/>
          <a:p>
            <a:r>
              <a:rPr lang="en-US" dirty="0">
                <a:solidFill>
                  <a:schemeClr val="bg1"/>
                </a:solidFill>
              </a:rPr>
              <a:t>We calculate error from tracking of features of visual data and IMU data error to match with it, we then modify the estimates to minimize this joint error</a:t>
            </a:r>
          </a:p>
        </p:txBody>
      </p:sp>
      <p:sp>
        <p:nvSpPr>
          <p:cNvPr id="19" name="TextBox 18">
            <a:extLst>
              <a:ext uri="{FF2B5EF4-FFF2-40B4-BE49-F238E27FC236}">
                <a16:creationId xmlns:a16="http://schemas.microsoft.com/office/drawing/2014/main" id="{9CA19C11-0DBB-4C2A-A7A9-5E813C4479EA}"/>
              </a:ext>
            </a:extLst>
          </p:cNvPr>
          <p:cNvSpPr txBox="1"/>
          <p:nvPr/>
        </p:nvSpPr>
        <p:spPr>
          <a:xfrm>
            <a:off x="2982354" y="5667198"/>
            <a:ext cx="4599546" cy="1200329"/>
          </a:xfrm>
          <a:prstGeom prst="rect">
            <a:avLst/>
          </a:prstGeom>
          <a:noFill/>
        </p:spPr>
        <p:txBody>
          <a:bodyPr wrap="square" rtlCol="0">
            <a:spAutoFit/>
          </a:bodyPr>
          <a:lstStyle/>
          <a:p>
            <a:pPr marL="342900" indent="-342900">
              <a:buFont typeface="+mj-lt"/>
              <a:buAutoNum type="arabicPeriod"/>
            </a:pPr>
            <a:r>
              <a:rPr lang="en-US" b="1" dirty="0">
                <a:solidFill>
                  <a:schemeClr val="bg1"/>
                </a:solidFill>
              </a:rPr>
              <a:t>Faster and computationally cheap</a:t>
            </a:r>
          </a:p>
          <a:p>
            <a:pPr marL="342900" indent="-342900">
              <a:buFont typeface="+mj-lt"/>
              <a:buAutoNum type="arabicPeriod"/>
            </a:pPr>
            <a:r>
              <a:rPr lang="en-US" b="1" dirty="0">
                <a:solidFill>
                  <a:schemeClr val="bg1"/>
                </a:solidFill>
              </a:rPr>
              <a:t>Has larger error and memory consumption</a:t>
            </a:r>
          </a:p>
          <a:p>
            <a:pPr marL="342900" indent="-342900">
              <a:buFont typeface="+mj-lt"/>
              <a:buAutoNum type="arabicPeriod"/>
            </a:pPr>
            <a:r>
              <a:rPr lang="en-US" b="1" dirty="0">
                <a:solidFill>
                  <a:schemeClr val="bg1"/>
                </a:solidFill>
              </a:rPr>
              <a:t>Fail to recover from lost state</a:t>
            </a:r>
          </a:p>
        </p:txBody>
      </p:sp>
      <p:sp>
        <p:nvSpPr>
          <p:cNvPr id="31" name="TextBox 30">
            <a:extLst>
              <a:ext uri="{FF2B5EF4-FFF2-40B4-BE49-F238E27FC236}">
                <a16:creationId xmlns:a16="http://schemas.microsoft.com/office/drawing/2014/main" id="{23BD1885-C014-47D8-8272-A8179B04E859}"/>
              </a:ext>
            </a:extLst>
          </p:cNvPr>
          <p:cNvSpPr txBox="1"/>
          <p:nvPr/>
        </p:nvSpPr>
        <p:spPr>
          <a:xfrm>
            <a:off x="7730008" y="5871852"/>
            <a:ext cx="4599546" cy="923330"/>
          </a:xfrm>
          <a:prstGeom prst="rect">
            <a:avLst/>
          </a:prstGeom>
          <a:noFill/>
        </p:spPr>
        <p:txBody>
          <a:bodyPr wrap="square" rtlCol="0">
            <a:spAutoFit/>
          </a:bodyPr>
          <a:lstStyle/>
          <a:p>
            <a:pPr marL="342900" indent="-342900">
              <a:buFont typeface="+mj-lt"/>
              <a:buAutoNum type="arabicPeriod"/>
            </a:pPr>
            <a:r>
              <a:rPr lang="en-US" b="1" dirty="0">
                <a:solidFill>
                  <a:schemeClr val="bg1"/>
                </a:solidFill>
              </a:rPr>
              <a:t>Computationally intensive</a:t>
            </a:r>
          </a:p>
          <a:p>
            <a:pPr marL="342900" indent="-342900">
              <a:buFont typeface="+mj-lt"/>
              <a:buAutoNum type="arabicPeriod"/>
            </a:pPr>
            <a:r>
              <a:rPr lang="en-US" b="1" dirty="0">
                <a:solidFill>
                  <a:schemeClr val="bg1"/>
                </a:solidFill>
              </a:rPr>
              <a:t>Less error and memory requirement</a:t>
            </a:r>
          </a:p>
          <a:p>
            <a:pPr marL="342900" indent="-342900">
              <a:buFont typeface="+mj-lt"/>
              <a:buAutoNum type="arabicPeriod"/>
            </a:pPr>
            <a:r>
              <a:rPr lang="en-US" b="1" dirty="0">
                <a:solidFill>
                  <a:schemeClr val="bg1"/>
                </a:solidFill>
              </a:rPr>
              <a:t>May or </a:t>
            </a:r>
            <a:r>
              <a:rPr lang="en-US" b="1" dirty="0" err="1">
                <a:solidFill>
                  <a:schemeClr val="bg1"/>
                </a:solidFill>
              </a:rPr>
              <a:t>maynot</a:t>
            </a:r>
            <a:r>
              <a:rPr lang="en-US" b="1" dirty="0">
                <a:solidFill>
                  <a:schemeClr val="bg1"/>
                </a:solidFill>
              </a:rPr>
              <a:t> recover lost state</a:t>
            </a:r>
          </a:p>
        </p:txBody>
      </p:sp>
    </p:spTree>
    <p:extLst>
      <p:ext uri="{BB962C8B-B14F-4D97-AF65-F5344CB8AC3E}">
        <p14:creationId xmlns:p14="http://schemas.microsoft.com/office/powerpoint/2010/main" val="36197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882A-F16A-414A-AFBF-B1F23B400AAB}"/>
              </a:ext>
            </a:extLst>
          </p:cNvPr>
          <p:cNvSpPr>
            <a:spLocks noGrp="1"/>
          </p:cNvSpPr>
          <p:nvPr>
            <p:ph type="ctrTitle"/>
          </p:nvPr>
        </p:nvSpPr>
        <p:spPr/>
        <p:txBody>
          <a:bodyPr/>
          <a:lstStyle/>
          <a:p>
            <a:r>
              <a:rPr lang="en-US" dirty="0"/>
              <a:t>Filtering based Techniques</a:t>
            </a:r>
          </a:p>
        </p:txBody>
      </p:sp>
    </p:spTree>
    <p:extLst>
      <p:ext uri="{BB962C8B-B14F-4D97-AF65-F5344CB8AC3E}">
        <p14:creationId xmlns:p14="http://schemas.microsoft.com/office/powerpoint/2010/main" val="148877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EF741B4-544F-436C-8E92-E2517A61B6BF}"/>
              </a:ext>
            </a:extLst>
          </p:cNvPr>
          <p:cNvGrpSpPr/>
          <p:nvPr/>
        </p:nvGrpSpPr>
        <p:grpSpPr>
          <a:xfrm>
            <a:off x="91440" y="0"/>
            <a:ext cx="12100560" cy="6858000"/>
            <a:chOff x="91440" y="0"/>
            <a:chExt cx="12100560" cy="6858000"/>
          </a:xfrm>
        </p:grpSpPr>
        <p:sp>
          <p:nvSpPr>
            <p:cNvPr id="4" name="Rectangle 3">
              <a:extLst>
                <a:ext uri="{FF2B5EF4-FFF2-40B4-BE49-F238E27FC236}">
                  <a16:creationId xmlns:a16="http://schemas.microsoft.com/office/drawing/2014/main" id="{3DE84255-9CAE-4A4F-8026-18ED73E2BD21}"/>
                </a:ext>
              </a:extLst>
            </p:cNvPr>
            <p:cNvSpPr/>
            <p:nvPr/>
          </p:nvSpPr>
          <p:spPr>
            <a:xfrm>
              <a:off x="2844800" y="0"/>
              <a:ext cx="9347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8B37B7-7575-48D1-85AB-2F70A6F97D32}"/>
                </a:ext>
              </a:extLst>
            </p:cNvPr>
            <p:cNvSpPr txBox="1"/>
            <p:nvPr/>
          </p:nvSpPr>
          <p:spPr>
            <a:xfrm>
              <a:off x="91440" y="81280"/>
              <a:ext cx="2753360" cy="6740307"/>
            </a:xfrm>
            <a:prstGeom prst="rect">
              <a:avLst/>
            </a:prstGeom>
            <a:noFill/>
          </p:spPr>
          <p:txBody>
            <a:bodyPr wrap="square" rtlCol="0">
              <a:spAutoFit/>
            </a:bodyPr>
            <a:lstStyle/>
            <a:p>
              <a:r>
                <a:rPr lang="en-US" sz="2400" dirty="0">
                  <a:solidFill>
                    <a:schemeClr val="tx1">
                      <a:lumMod val="65000"/>
                    </a:schemeClr>
                  </a:solidFill>
                </a:rPr>
                <a:t>Overview</a:t>
              </a:r>
            </a:p>
            <a:p>
              <a:endParaRPr lang="en-US" sz="2400" dirty="0">
                <a:solidFill>
                  <a:schemeClr val="tx1">
                    <a:lumMod val="65000"/>
                  </a:schemeClr>
                </a:solidFill>
              </a:endParaRPr>
            </a:p>
            <a:p>
              <a:r>
                <a:rPr lang="en-US" sz="2400" b="1" dirty="0"/>
                <a:t>VIO techniques</a:t>
              </a:r>
            </a:p>
            <a:p>
              <a:endParaRPr lang="en-US" sz="2400" dirty="0">
                <a:solidFill>
                  <a:schemeClr val="tx1">
                    <a:lumMod val="65000"/>
                  </a:schemeClr>
                </a:solidFill>
              </a:endParaRPr>
            </a:p>
            <a:p>
              <a:r>
                <a:rPr lang="en-US" sz="2400" dirty="0">
                  <a:solidFill>
                    <a:schemeClr val="tx1">
                      <a:lumMod val="65000"/>
                    </a:schemeClr>
                  </a:solidFill>
                </a:rPr>
                <a:t>VINS-Mono: Intro</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Pre-processing</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Initialization</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a:solidFill>
                    <a:schemeClr val="tx1">
                      <a:lumMod val="65000"/>
                    </a:schemeClr>
                  </a:solidFill>
                </a:rPr>
                <a:t>VIO algorithm</a:t>
              </a:r>
              <a:br>
                <a:rPr lang="en-US" sz="2400" dirty="0">
                  <a:solidFill>
                    <a:schemeClr val="tx1">
                      <a:lumMod val="65000"/>
                    </a:schemeClr>
                  </a:solidFill>
                </a:rPr>
              </a:br>
              <a:endParaRPr lang="en-US" sz="2400" dirty="0">
                <a:solidFill>
                  <a:schemeClr val="tx1">
                    <a:lumMod val="65000"/>
                  </a:schemeClr>
                </a:solidFill>
              </a:endParaRPr>
            </a:p>
            <a:p>
              <a:pPr marL="342900" indent="-342900">
                <a:buFont typeface="Arial" panose="020B0604020202020204" pitchFamily="34" charset="0"/>
                <a:buChar char="•"/>
              </a:pPr>
              <a:r>
                <a:rPr lang="en-US" sz="2400" dirty="0" err="1">
                  <a:solidFill>
                    <a:schemeClr val="tx1">
                      <a:lumMod val="65000"/>
                    </a:schemeClr>
                  </a:solidFill>
                </a:rPr>
                <a:t>Relocalization</a:t>
              </a:r>
              <a:r>
                <a:rPr lang="en-US" sz="2400" dirty="0">
                  <a:solidFill>
                    <a:schemeClr val="tx1">
                      <a:lumMod val="65000"/>
                    </a:schemeClr>
                  </a:solidFill>
                </a:rPr>
                <a:t> and Global pose graph optimization</a:t>
              </a:r>
            </a:p>
            <a:p>
              <a:endParaRPr lang="en-US" sz="2400" dirty="0">
                <a:solidFill>
                  <a:schemeClr val="tx1">
                    <a:lumMod val="65000"/>
                  </a:schemeClr>
                </a:solidFill>
              </a:endParaRPr>
            </a:p>
            <a:p>
              <a:r>
                <a:rPr lang="en-US" sz="2400" dirty="0">
                  <a:solidFill>
                    <a:schemeClr val="tx1">
                      <a:lumMod val="65000"/>
                    </a:schemeClr>
                  </a:solidFill>
                </a:rPr>
                <a:t>Temporal </a:t>
              </a:r>
              <a:r>
                <a:rPr lang="en-US" sz="2400" dirty="0" err="1">
                  <a:solidFill>
                    <a:schemeClr val="tx1">
                      <a:lumMod val="65000"/>
                    </a:schemeClr>
                  </a:solidFill>
                </a:rPr>
                <a:t>calib</a:t>
              </a:r>
              <a:endParaRPr lang="en-US" sz="2400" dirty="0">
                <a:solidFill>
                  <a:schemeClr val="tx1">
                    <a:lumMod val="65000"/>
                  </a:schemeClr>
                </a:solidFill>
              </a:endParaRPr>
            </a:p>
          </p:txBody>
        </p:sp>
      </p:grpSp>
      <p:sp>
        <p:nvSpPr>
          <p:cNvPr id="2" name="TextBox 1">
            <a:extLst>
              <a:ext uri="{FF2B5EF4-FFF2-40B4-BE49-F238E27FC236}">
                <a16:creationId xmlns:a16="http://schemas.microsoft.com/office/drawing/2014/main" id="{77CB8EFB-5384-4592-9DB1-BFD0C9FD95AF}"/>
              </a:ext>
            </a:extLst>
          </p:cNvPr>
          <p:cNvSpPr txBox="1"/>
          <p:nvPr/>
        </p:nvSpPr>
        <p:spPr>
          <a:xfrm>
            <a:off x="3419475" y="190500"/>
            <a:ext cx="7905750" cy="646331"/>
          </a:xfrm>
          <a:prstGeom prst="rect">
            <a:avLst/>
          </a:prstGeom>
          <a:noFill/>
        </p:spPr>
        <p:txBody>
          <a:bodyPr wrap="square" rtlCol="0">
            <a:spAutoFit/>
          </a:bodyPr>
          <a:lstStyle/>
          <a:p>
            <a:pPr algn="ctr"/>
            <a:r>
              <a:rPr lang="en-US" sz="3600" b="1" dirty="0">
                <a:solidFill>
                  <a:schemeClr val="bg1"/>
                </a:solidFill>
              </a:rPr>
              <a:t>VIO: Filtering based</a:t>
            </a:r>
          </a:p>
        </p:txBody>
      </p:sp>
      <p:sp>
        <p:nvSpPr>
          <p:cNvPr id="6" name="TextBox 5">
            <a:extLst>
              <a:ext uri="{FF2B5EF4-FFF2-40B4-BE49-F238E27FC236}">
                <a16:creationId xmlns:a16="http://schemas.microsoft.com/office/drawing/2014/main" id="{448DBEAB-6EE1-497E-A960-E6C2877B85A5}"/>
              </a:ext>
            </a:extLst>
          </p:cNvPr>
          <p:cNvSpPr txBox="1"/>
          <p:nvPr/>
        </p:nvSpPr>
        <p:spPr>
          <a:xfrm>
            <a:off x="3081336" y="836831"/>
            <a:ext cx="7110414" cy="1107996"/>
          </a:xfrm>
          <a:prstGeom prst="rect">
            <a:avLst/>
          </a:prstGeom>
          <a:noFill/>
        </p:spPr>
        <p:txBody>
          <a:bodyPr wrap="square" rtlCol="0">
            <a:spAutoFit/>
          </a:bodyPr>
          <a:lstStyle/>
          <a:p>
            <a:r>
              <a:rPr lang="en-US" sz="2200" dirty="0">
                <a:solidFill>
                  <a:schemeClr val="bg1"/>
                </a:solidFill>
              </a:rPr>
              <a:t>Comprises of 2 steps: </a:t>
            </a:r>
          </a:p>
          <a:p>
            <a:pPr marL="457200" indent="-457200">
              <a:buAutoNum type="arabicParenBoth"/>
            </a:pPr>
            <a:r>
              <a:rPr lang="en-US" sz="2200" dirty="0">
                <a:solidFill>
                  <a:schemeClr val="bg1"/>
                </a:solidFill>
              </a:rPr>
              <a:t>Feature extraction and tracking (camera feed)</a:t>
            </a:r>
          </a:p>
          <a:p>
            <a:pPr marL="457200" indent="-457200">
              <a:buAutoNum type="arabicParenBoth"/>
            </a:pPr>
            <a:r>
              <a:rPr lang="en-US" sz="2200" dirty="0">
                <a:solidFill>
                  <a:schemeClr val="bg1"/>
                </a:solidFill>
              </a:rPr>
              <a:t>Dynamic Observational model: EKF (IMU feed)</a:t>
            </a:r>
          </a:p>
        </p:txBody>
      </p:sp>
      <p:sp>
        <p:nvSpPr>
          <p:cNvPr id="4110" name="TextBox 4109">
            <a:extLst>
              <a:ext uri="{FF2B5EF4-FFF2-40B4-BE49-F238E27FC236}">
                <a16:creationId xmlns:a16="http://schemas.microsoft.com/office/drawing/2014/main" id="{F8605B16-C86D-42D8-8384-6AE1B4BD2A3D}"/>
              </a:ext>
            </a:extLst>
          </p:cNvPr>
          <p:cNvSpPr txBox="1"/>
          <p:nvPr/>
        </p:nvSpPr>
        <p:spPr>
          <a:xfrm>
            <a:off x="3081336" y="1946554"/>
            <a:ext cx="2876550" cy="461665"/>
          </a:xfrm>
          <a:prstGeom prst="rect">
            <a:avLst/>
          </a:prstGeom>
          <a:noFill/>
        </p:spPr>
        <p:txBody>
          <a:bodyPr wrap="square" rtlCol="0">
            <a:spAutoFit/>
          </a:bodyPr>
          <a:lstStyle/>
          <a:p>
            <a:r>
              <a:rPr lang="en-US" sz="2400" b="1" dirty="0">
                <a:solidFill>
                  <a:schemeClr val="bg1"/>
                </a:solidFill>
              </a:rPr>
              <a:t>Feature Extraction</a:t>
            </a:r>
          </a:p>
        </p:txBody>
      </p:sp>
      <p:sp>
        <p:nvSpPr>
          <p:cNvPr id="4111" name="TextBox 4110">
            <a:extLst>
              <a:ext uri="{FF2B5EF4-FFF2-40B4-BE49-F238E27FC236}">
                <a16:creationId xmlns:a16="http://schemas.microsoft.com/office/drawing/2014/main" id="{0BBD2AAF-FAFE-4054-969F-03289348F9C7}"/>
              </a:ext>
            </a:extLst>
          </p:cNvPr>
          <p:cNvSpPr txBox="1"/>
          <p:nvPr/>
        </p:nvSpPr>
        <p:spPr>
          <a:xfrm>
            <a:off x="5118254" y="2399736"/>
            <a:ext cx="6982305" cy="1200329"/>
          </a:xfrm>
          <a:prstGeom prst="rect">
            <a:avLst/>
          </a:prstGeom>
          <a:noFill/>
        </p:spPr>
        <p:txBody>
          <a:bodyPr wrap="square" rtlCol="0">
            <a:spAutoFit/>
          </a:bodyPr>
          <a:lstStyle/>
          <a:p>
            <a:r>
              <a:rPr lang="en-US" dirty="0">
                <a:solidFill>
                  <a:schemeClr val="bg1"/>
                </a:solidFill>
              </a:rPr>
              <a:t>Finds points which can be used for visual resemblance between two images. This is used in both successive frames and to detect if we are visiting an area again after some time (loop closure)</a:t>
            </a:r>
          </a:p>
        </p:txBody>
      </p:sp>
      <p:sp>
        <p:nvSpPr>
          <p:cNvPr id="4112" name="TextBox 4111">
            <a:extLst>
              <a:ext uri="{FF2B5EF4-FFF2-40B4-BE49-F238E27FC236}">
                <a16:creationId xmlns:a16="http://schemas.microsoft.com/office/drawing/2014/main" id="{699B3A99-551B-4641-81F9-1A8A59F0B2B2}"/>
              </a:ext>
            </a:extLst>
          </p:cNvPr>
          <p:cNvSpPr txBox="1"/>
          <p:nvPr/>
        </p:nvSpPr>
        <p:spPr>
          <a:xfrm>
            <a:off x="5118254" y="3520634"/>
            <a:ext cx="6982305" cy="1200329"/>
          </a:xfrm>
          <a:prstGeom prst="rect">
            <a:avLst/>
          </a:prstGeom>
          <a:noFill/>
        </p:spPr>
        <p:txBody>
          <a:bodyPr wrap="square" rtlCol="0">
            <a:spAutoFit/>
          </a:bodyPr>
          <a:lstStyle/>
          <a:p>
            <a:r>
              <a:rPr lang="en-US" dirty="0">
                <a:solidFill>
                  <a:schemeClr val="bg1"/>
                </a:solidFill>
              </a:rPr>
              <a:t>It finds such points by finding local maxima/minima, change in first or second order gradients in the picture. </a:t>
            </a:r>
            <a:r>
              <a:rPr lang="en-US" b="1" dirty="0">
                <a:solidFill>
                  <a:schemeClr val="bg1"/>
                </a:solidFill>
              </a:rPr>
              <a:t>Mostly corners are used as a good </a:t>
            </a:r>
            <a:r>
              <a:rPr lang="en-US" b="1" dirty="0" err="1">
                <a:solidFill>
                  <a:schemeClr val="bg1"/>
                </a:solidFill>
              </a:rPr>
              <a:t>keypoints</a:t>
            </a:r>
            <a:r>
              <a:rPr lang="en-US" b="1" dirty="0">
                <a:solidFill>
                  <a:schemeClr val="bg1"/>
                </a:solidFill>
              </a:rPr>
              <a:t>. </a:t>
            </a:r>
            <a:r>
              <a:rPr lang="en-US" dirty="0">
                <a:solidFill>
                  <a:schemeClr val="bg1"/>
                </a:solidFill>
              </a:rPr>
              <a:t>These values (based on algorithm used) serve as </a:t>
            </a:r>
            <a:r>
              <a:rPr lang="en-US" b="1" dirty="0">
                <a:solidFill>
                  <a:schemeClr val="bg1"/>
                </a:solidFill>
              </a:rPr>
              <a:t>descriptor</a:t>
            </a:r>
            <a:r>
              <a:rPr lang="en-US" dirty="0">
                <a:solidFill>
                  <a:schemeClr val="bg1"/>
                </a:solidFill>
              </a:rPr>
              <a:t> of the selected </a:t>
            </a:r>
            <a:r>
              <a:rPr lang="en-US" dirty="0" err="1">
                <a:solidFill>
                  <a:schemeClr val="bg1"/>
                </a:solidFill>
              </a:rPr>
              <a:t>keypoints</a:t>
            </a:r>
            <a:endParaRPr lang="en-US" b="1" dirty="0">
              <a:solidFill>
                <a:schemeClr val="bg1"/>
              </a:solidFill>
            </a:endParaRPr>
          </a:p>
        </p:txBody>
      </p:sp>
      <p:sp>
        <p:nvSpPr>
          <p:cNvPr id="4113" name="TextBox 4112">
            <a:extLst>
              <a:ext uri="{FF2B5EF4-FFF2-40B4-BE49-F238E27FC236}">
                <a16:creationId xmlns:a16="http://schemas.microsoft.com/office/drawing/2014/main" id="{3C3B9C75-4AE6-4B67-BDDC-C00BB981E299}"/>
              </a:ext>
            </a:extLst>
          </p:cNvPr>
          <p:cNvSpPr txBox="1"/>
          <p:nvPr/>
        </p:nvSpPr>
        <p:spPr>
          <a:xfrm>
            <a:off x="2968625" y="4815421"/>
            <a:ext cx="6670675" cy="646331"/>
          </a:xfrm>
          <a:prstGeom prst="rect">
            <a:avLst/>
          </a:prstGeom>
          <a:noFill/>
        </p:spPr>
        <p:txBody>
          <a:bodyPr wrap="square" rtlCol="0">
            <a:spAutoFit/>
          </a:bodyPr>
          <a:lstStyle/>
          <a:p>
            <a:r>
              <a:rPr lang="en-US" dirty="0">
                <a:solidFill>
                  <a:schemeClr val="bg1"/>
                </a:solidFill>
              </a:rPr>
              <a:t>Various famous algorithms which are also used in several SLAM algorithms are:</a:t>
            </a:r>
          </a:p>
        </p:txBody>
      </p:sp>
      <p:sp>
        <p:nvSpPr>
          <p:cNvPr id="4114" name="TextBox 4113">
            <a:extLst>
              <a:ext uri="{FF2B5EF4-FFF2-40B4-BE49-F238E27FC236}">
                <a16:creationId xmlns:a16="http://schemas.microsoft.com/office/drawing/2014/main" id="{8F53C9F1-4EEB-46D0-A704-84BE42A48A8B}"/>
              </a:ext>
            </a:extLst>
          </p:cNvPr>
          <p:cNvSpPr txBox="1"/>
          <p:nvPr/>
        </p:nvSpPr>
        <p:spPr>
          <a:xfrm>
            <a:off x="3081336" y="5667375"/>
            <a:ext cx="3805239" cy="923330"/>
          </a:xfrm>
          <a:prstGeom prst="rect">
            <a:avLst/>
          </a:prstGeom>
          <a:noFill/>
          <a:ln w="19050">
            <a:solidFill>
              <a:schemeClr val="accent1"/>
            </a:solidFill>
          </a:ln>
        </p:spPr>
        <p:txBody>
          <a:bodyPr wrap="square" rtlCol="0">
            <a:spAutoFit/>
          </a:bodyPr>
          <a:lstStyle/>
          <a:p>
            <a:r>
              <a:rPr lang="en-US" b="1" dirty="0">
                <a:solidFill>
                  <a:schemeClr val="bg1"/>
                </a:solidFill>
              </a:rPr>
              <a:t>SIFT, SURF </a:t>
            </a:r>
            <a:r>
              <a:rPr lang="en-US" dirty="0">
                <a:solidFill>
                  <a:schemeClr val="bg1"/>
                </a:solidFill>
              </a:rPr>
              <a:t>: Binocular-Vision SLAM</a:t>
            </a:r>
          </a:p>
          <a:p>
            <a:r>
              <a:rPr lang="en-US" b="1" dirty="0">
                <a:solidFill>
                  <a:schemeClr val="bg1"/>
                </a:solidFill>
              </a:rPr>
              <a:t>Harris Detector</a:t>
            </a:r>
            <a:r>
              <a:rPr lang="en-US" dirty="0">
                <a:solidFill>
                  <a:schemeClr val="bg1"/>
                </a:solidFill>
              </a:rPr>
              <a:t>: Mono-SLAM </a:t>
            </a:r>
          </a:p>
          <a:p>
            <a:r>
              <a:rPr lang="en-US" b="1" dirty="0">
                <a:solidFill>
                  <a:schemeClr val="bg1"/>
                </a:solidFill>
              </a:rPr>
              <a:t>ORB: </a:t>
            </a:r>
            <a:r>
              <a:rPr lang="en-US" dirty="0">
                <a:solidFill>
                  <a:schemeClr val="bg1"/>
                </a:solidFill>
              </a:rPr>
              <a:t>ORB-SLAM</a:t>
            </a:r>
            <a:endParaRPr lang="en-US" b="1" dirty="0">
              <a:solidFill>
                <a:schemeClr val="bg1"/>
              </a:solidFill>
            </a:endParaRPr>
          </a:p>
        </p:txBody>
      </p:sp>
      <p:sp>
        <p:nvSpPr>
          <p:cNvPr id="4115" name="TextBox 4114">
            <a:extLst>
              <a:ext uri="{FF2B5EF4-FFF2-40B4-BE49-F238E27FC236}">
                <a16:creationId xmlns:a16="http://schemas.microsoft.com/office/drawing/2014/main" id="{4E6A8B24-C915-4E24-A11F-C94109D6EBFA}"/>
              </a:ext>
            </a:extLst>
          </p:cNvPr>
          <p:cNvSpPr txBox="1"/>
          <p:nvPr/>
        </p:nvSpPr>
        <p:spPr>
          <a:xfrm>
            <a:off x="7308533" y="5236339"/>
            <a:ext cx="4461509" cy="1477328"/>
          </a:xfrm>
          <a:prstGeom prst="rect">
            <a:avLst/>
          </a:prstGeom>
          <a:noFill/>
          <a:ln w="19050">
            <a:solidFill>
              <a:schemeClr val="bg1"/>
            </a:solidFill>
          </a:ln>
        </p:spPr>
        <p:txBody>
          <a:bodyPr wrap="square" rtlCol="0">
            <a:spAutoFit/>
          </a:bodyPr>
          <a:lstStyle/>
          <a:p>
            <a:r>
              <a:rPr lang="en-US" dirty="0">
                <a:solidFill>
                  <a:schemeClr val="bg1"/>
                </a:solidFill>
              </a:rPr>
              <a:t>Although VINS is not a filtering based SLAM, it still uses feature detection and uses </a:t>
            </a:r>
            <a:r>
              <a:rPr lang="en-US" b="1" dirty="0">
                <a:solidFill>
                  <a:schemeClr val="bg1"/>
                </a:solidFill>
              </a:rPr>
              <a:t>BRIEF descriptor </a:t>
            </a:r>
            <a:r>
              <a:rPr lang="en-US" dirty="0">
                <a:solidFill>
                  <a:schemeClr val="bg1"/>
                </a:solidFill>
              </a:rPr>
              <a:t>which is not rotational in-variant but it has been taken care of</a:t>
            </a:r>
            <a:endParaRPr lang="en-US" b="1" dirty="0">
              <a:solidFill>
                <a:schemeClr val="bg1"/>
              </a:solidFill>
            </a:endParaRPr>
          </a:p>
        </p:txBody>
      </p:sp>
      <p:sp>
        <p:nvSpPr>
          <p:cNvPr id="4116" name="TextBox 4115">
            <a:extLst>
              <a:ext uri="{FF2B5EF4-FFF2-40B4-BE49-F238E27FC236}">
                <a16:creationId xmlns:a16="http://schemas.microsoft.com/office/drawing/2014/main" id="{36ED9E61-2D9E-408E-9BBB-F1E4B11196D6}"/>
              </a:ext>
            </a:extLst>
          </p:cNvPr>
          <p:cNvSpPr txBox="1"/>
          <p:nvPr/>
        </p:nvSpPr>
        <p:spPr>
          <a:xfrm>
            <a:off x="9908539" y="1621661"/>
            <a:ext cx="1969136" cy="646331"/>
          </a:xfrm>
          <a:prstGeom prst="rect">
            <a:avLst/>
          </a:prstGeom>
          <a:noFill/>
        </p:spPr>
        <p:txBody>
          <a:bodyPr wrap="square" rtlCol="0">
            <a:spAutoFit/>
          </a:bodyPr>
          <a:lstStyle/>
          <a:p>
            <a:r>
              <a:rPr lang="en-US" b="1" dirty="0" err="1">
                <a:solidFill>
                  <a:schemeClr val="bg1"/>
                </a:solidFill>
              </a:rPr>
              <a:t>Keypoints</a:t>
            </a:r>
            <a:r>
              <a:rPr lang="en-US" b="1" dirty="0">
                <a:solidFill>
                  <a:schemeClr val="bg1"/>
                </a:solidFill>
              </a:rPr>
              <a:t> </a:t>
            </a:r>
            <a:r>
              <a:rPr lang="en-US" dirty="0">
                <a:solidFill>
                  <a:schemeClr val="bg1"/>
                </a:solidFill>
              </a:rPr>
              <a:t> and</a:t>
            </a:r>
            <a:endParaRPr lang="en-US" b="1" dirty="0">
              <a:solidFill>
                <a:schemeClr val="bg1"/>
              </a:solidFill>
            </a:endParaRPr>
          </a:p>
          <a:p>
            <a:r>
              <a:rPr lang="en-US" b="1" dirty="0">
                <a:solidFill>
                  <a:schemeClr val="bg1"/>
                </a:solidFill>
              </a:rPr>
              <a:t>Descriptors</a:t>
            </a:r>
          </a:p>
        </p:txBody>
      </p:sp>
      <p:pic>
        <p:nvPicPr>
          <p:cNvPr id="86" name="Picture 2" descr="CS 143: Local Feature Matching">
            <a:extLst>
              <a:ext uri="{FF2B5EF4-FFF2-40B4-BE49-F238E27FC236}">
                <a16:creationId xmlns:a16="http://schemas.microsoft.com/office/drawing/2014/main" id="{88142ED9-9F4B-4BB0-9C1A-A82CD864DF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408" t="10618" r="4418" b="17764"/>
          <a:stretch/>
        </p:blipFill>
        <p:spPr bwMode="auto">
          <a:xfrm>
            <a:off x="3168765" y="2384138"/>
            <a:ext cx="1862061" cy="225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79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7C9DBAC035494BA4B1E9ED8FA870B7" ma:contentTypeVersion="6" ma:contentTypeDescription="Create a new document." ma:contentTypeScope="" ma:versionID="95918c619e6e4a0acda27dfa1097ad95">
  <xsd:schema xmlns:xsd="http://www.w3.org/2001/XMLSchema" xmlns:xs="http://www.w3.org/2001/XMLSchema" xmlns:p="http://schemas.microsoft.com/office/2006/metadata/properties" xmlns:ns3="ebcbd75c-e4ca-4927-bc28-c3380ef6dc55" xmlns:ns4="3aa2a15c-b9df-4e5f-a901-6d0fe1a76846" targetNamespace="http://schemas.microsoft.com/office/2006/metadata/properties" ma:root="true" ma:fieldsID="eacd49179df0cec625e7b2ffe1a91f53" ns3:_="" ns4:_="">
    <xsd:import namespace="ebcbd75c-e4ca-4927-bc28-c3380ef6dc55"/>
    <xsd:import namespace="3aa2a15c-b9df-4e5f-a901-6d0fe1a76846"/>
    <xsd:element name="properties">
      <xsd:complexType>
        <xsd:sequence>
          <xsd:element name="documentManagement">
            <xsd:complexType>
              <xsd:all>
                <xsd:element ref="ns3:MediaServiceMetadata" minOccurs="0"/>
                <xsd:element ref="ns3:MediaServiceFastMetadata" minOccurs="0"/>
                <xsd:element ref="ns3:MediaServiceDateTake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bcbd75c-e4ca-4927-bc28-c3380ef6dc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a2a15c-b9df-4e5f-a901-6d0fe1a76846"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AF5F18-32D2-435D-90EB-342D4A4F7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bcbd75c-e4ca-4927-bc28-c3380ef6dc55"/>
    <ds:schemaRef ds:uri="3aa2a15c-b9df-4e5f-a901-6d0fe1a768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AE1510-B615-417A-94FE-C652D1C921D4}">
  <ds:schemaRefs>
    <ds:schemaRef ds:uri="http://purl.org/dc/terms/"/>
    <ds:schemaRef ds:uri="http://www.w3.org/XML/1998/namespace"/>
    <ds:schemaRef ds:uri="http://purl.org/dc/elements/1.1/"/>
    <ds:schemaRef ds:uri="http://schemas.microsoft.com/office/infopath/2007/PartnerControls"/>
    <ds:schemaRef ds:uri="ebcbd75c-e4ca-4927-bc28-c3380ef6dc55"/>
    <ds:schemaRef ds:uri="http://purl.org/dc/dcmitype/"/>
    <ds:schemaRef ds:uri="http://schemas.microsoft.com/office/2006/documentManagement/types"/>
    <ds:schemaRef ds:uri="http://schemas.openxmlformats.org/package/2006/metadata/core-properties"/>
    <ds:schemaRef ds:uri="3aa2a15c-b9df-4e5f-a901-6d0fe1a76846"/>
    <ds:schemaRef ds:uri="http://schemas.microsoft.com/office/2006/metadata/properties"/>
  </ds:schemaRefs>
</ds:datastoreItem>
</file>

<file path=customXml/itemProps3.xml><?xml version="1.0" encoding="utf-8"?>
<ds:datastoreItem xmlns:ds="http://schemas.openxmlformats.org/officeDocument/2006/customXml" ds:itemID="{B8498F71-A7D3-43CF-AB7C-0F94FE2C6B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TM02836342[[fn=Ion]]</Template>
  <TotalTime>1888</TotalTime>
  <Words>2336</Words>
  <Application>Microsoft Office PowerPoint</Application>
  <PresentationFormat>Widescreen</PresentationFormat>
  <Paragraphs>738</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Cambria Math</vt:lpstr>
      <vt:lpstr>Century Gothic</vt:lpstr>
      <vt:lpstr>Honeywell Sans Web</vt:lpstr>
      <vt:lpstr>Wingdings 3</vt:lpstr>
      <vt:lpstr>Ion</vt:lpstr>
      <vt:lpstr>Literature Review </vt:lpstr>
      <vt:lpstr>PowerPoint Presentation</vt:lpstr>
      <vt:lpstr>PowerPoint Presentation</vt:lpstr>
      <vt:lpstr>PowerPoint Presentation</vt:lpstr>
      <vt:lpstr>PowerPoint Presentation</vt:lpstr>
      <vt:lpstr>PowerPoint Presentation</vt:lpstr>
      <vt:lpstr>PowerPoint Presentation</vt:lpstr>
      <vt:lpstr>Filtering based Techniques</vt:lpstr>
      <vt:lpstr>PowerPoint Presentation</vt:lpstr>
      <vt:lpstr>PowerPoint Presentation</vt:lpstr>
      <vt:lpstr>PowerPoint Presentation</vt:lpstr>
      <vt:lpstr>PowerPoint Presentation</vt:lpstr>
      <vt:lpstr>PowerPoint Presentation</vt:lpstr>
      <vt:lpstr>PowerPoint Presentation</vt:lpstr>
      <vt:lpstr>VINS-Mono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Review</dc:title>
  <dc:creator>Pandey, Ritvik</dc:creator>
  <cp:lastModifiedBy>Pandey, Ritvik</cp:lastModifiedBy>
  <cp:revision>72</cp:revision>
  <dcterms:created xsi:type="dcterms:W3CDTF">2020-06-24T17:03:27Z</dcterms:created>
  <dcterms:modified xsi:type="dcterms:W3CDTF">2020-06-26T08:32:02Z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0x010100477C9DBAC035494BA4B1E9ED8FA870B7</vt:lpwstr>
  </property>
</Properties>
</file>